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6" r:id="rId4"/>
    <p:sldId id="264" r:id="rId5"/>
    <p:sldId id="267" r:id="rId6"/>
    <p:sldId id="259" r:id="rId7"/>
    <p:sldId id="260" r:id="rId8"/>
    <p:sldId id="261" r:id="rId9"/>
    <p:sldId id="263" r:id="rId10"/>
    <p:sldId id="265" r:id="rId11"/>
    <p:sldId id="271" r:id="rId12"/>
    <p:sldId id="268" r:id="rId13"/>
    <p:sldId id="269" r:id="rId14"/>
    <p:sldId id="270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F6C4D3-0D61-480D-B5BA-EF452613B87D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8B789C-835B-410A-9CF5-65362497059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head-pri.glasgow.sch.u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24482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946"/>
            <a:ext cx="7772400" cy="4617190"/>
          </a:xfrm>
        </p:spPr>
        <p:txBody>
          <a:bodyPr>
            <a:noAutofit/>
          </a:bodyPr>
          <a:lstStyle/>
          <a:p>
            <a:pPr algn="ctr"/>
            <a:r>
              <a:rPr lang="en-GB" sz="5400" b="0" dirty="0">
                <a:effectLst/>
              </a:rPr>
              <a:t>Welcome</a:t>
            </a:r>
            <a:br>
              <a:rPr lang="en-GB" sz="5400" b="0" dirty="0">
                <a:effectLst/>
              </a:rPr>
            </a:br>
            <a:r>
              <a:rPr lang="en-GB" sz="5400" b="0" dirty="0">
                <a:effectLst/>
              </a:rPr>
              <a:t> to </a:t>
            </a:r>
            <a:br>
              <a:rPr lang="en-GB" sz="5400" b="0" dirty="0">
                <a:effectLst/>
              </a:rPr>
            </a:br>
            <a:r>
              <a:rPr lang="en-GB" sz="5400" b="0" dirty="0">
                <a:effectLst/>
              </a:rPr>
              <a:t>Bankhead Primary</a:t>
            </a:r>
            <a:br>
              <a:rPr lang="en-GB" sz="5400" b="0" dirty="0">
                <a:effectLst/>
              </a:rPr>
            </a:br>
            <a:r>
              <a:rPr lang="en-GB" sz="5400" b="0" dirty="0"/>
              <a:t>Parent Information Session</a:t>
            </a:r>
            <a:endParaRPr lang="en-GB" sz="5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905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032449"/>
          </a:xfrm>
        </p:spPr>
        <p:txBody>
          <a:bodyPr>
            <a:normAutofit/>
          </a:bodyPr>
          <a:lstStyle/>
          <a:p>
            <a:r>
              <a:rPr lang="en-GB" b="1" dirty="0"/>
              <a:t>Do you have a breakfast club?</a:t>
            </a:r>
          </a:p>
          <a:p>
            <a:pPr marL="109728" indent="0">
              <a:buNone/>
            </a:pPr>
            <a:r>
              <a:rPr lang="en-GB" dirty="0"/>
              <a:t>Our school has a Breakfast Club provided by Fuel Zone from </a:t>
            </a:r>
            <a:r>
              <a:rPr lang="en-GB" b="1" dirty="0"/>
              <a:t>8.00am </a:t>
            </a:r>
            <a:r>
              <a:rPr lang="en-GB" b="1"/>
              <a:t>- </a:t>
            </a:r>
            <a:r>
              <a:rPr lang="en-GB" b="1" smtClean="0"/>
              <a:t>8.45am</a:t>
            </a:r>
            <a:r>
              <a:rPr lang="en-GB" dirty="0"/>
              <a:t> 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b="1" dirty="0"/>
              <a:t>Do you have information on school clothing grants?</a:t>
            </a:r>
          </a:p>
          <a:p>
            <a:pPr marL="109728" indent="0">
              <a:buNone/>
            </a:pPr>
            <a:r>
              <a:rPr lang="en-GB" dirty="0"/>
              <a:t>Families on low incomes may be eligible to receive a School Clothing Grant award of £110 for each qualifying child.</a:t>
            </a:r>
            <a:endParaRPr lang="en-GB" b="1" dirty="0"/>
          </a:p>
          <a:p>
            <a:pPr marL="109728" indent="0">
              <a:buNone/>
            </a:pPr>
            <a:endParaRPr lang="en-GB" b="1" dirty="0"/>
          </a:p>
          <a:p>
            <a:pPr marL="109728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Frequently Asked Questions?</a:t>
            </a:r>
          </a:p>
        </p:txBody>
      </p:sp>
    </p:spTree>
    <p:extLst>
      <p:ext uri="{BB962C8B-B14F-4D97-AF65-F5344CB8AC3E}">
        <p14:creationId xmlns:p14="http://schemas.microsoft.com/office/powerpoint/2010/main" val="370982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256584"/>
          </a:xfrm>
        </p:spPr>
        <p:txBody>
          <a:bodyPr/>
          <a:lstStyle/>
          <a:p>
            <a:r>
              <a:rPr lang="en-GB" b="1" dirty="0"/>
              <a:t>Who do I contact if my child is sick? </a:t>
            </a:r>
          </a:p>
          <a:p>
            <a:pPr marL="109728" indent="0">
              <a:buNone/>
            </a:pPr>
            <a:r>
              <a:rPr lang="en-GB" dirty="0"/>
              <a:t>Please contact the Absence Reporting Line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GB" b="1" dirty="0"/>
              <a:t>0141 287 0039 </a:t>
            </a:r>
          </a:p>
          <a:p>
            <a:pPr marL="109728" indent="0" algn="ctr">
              <a:buNone/>
            </a:pPr>
            <a:endParaRPr lang="en-GB" sz="1000" b="1" dirty="0"/>
          </a:p>
          <a:p>
            <a:pPr marL="109728" indent="0" algn="ctr">
              <a:buNone/>
            </a:pPr>
            <a:r>
              <a:rPr lang="en-GB" b="1" dirty="0"/>
              <a:t>or </a:t>
            </a:r>
          </a:p>
          <a:p>
            <a:pPr marL="109728" indent="0" algn="ctr">
              <a:buNone/>
            </a:pPr>
            <a:endParaRPr lang="en-GB" sz="1000" b="1" dirty="0"/>
          </a:p>
          <a:p>
            <a:pPr marL="109728" indent="0" algn="ctr">
              <a:buNone/>
            </a:pPr>
            <a:r>
              <a:rPr lang="en-GB" b="1" dirty="0"/>
              <a:t>0141 471 3710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9F594F-A093-469A-BD54-BE38CC82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359" y="4293096"/>
            <a:ext cx="3168352" cy="19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A83F93-36BD-453A-A87B-9409715B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628800"/>
            <a:ext cx="1970302" cy="13958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What should my child wear for gym?</a:t>
            </a:r>
          </a:p>
          <a:p>
            <a:pPr marL="109728" indent="0">
              <a:buNone/>
            </a:pPr>
            <a:r>
              <a:rPr lang="en-GB" dirty="0"/>
              <a:t>On gym days pupils are encouraged to wear their gym outfit to school. Due to restrictions pupils should wear t-shirt, jumper, leggings/tracksuit trousers and trainers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b="1" dirty="0"/>
              <a:t>Can I park at the school?</a:t>
            </a:r>
          </a:p>
          <a:p>
            <a:pPr marL="109728" indent="0">
              <a:buNone/>
            </a:pPr>
            <a:r>
              <a:rPr lang="en-GB" dirty="0"/>
              <a:t>Between the hours of 8.30am-9.15am and 2.30pm-3.15pm, Caldwell Avenue and </a:t>
            </a:r>
            <a:r>
              <a:rPr lang="en-GB" dirty="0" err="1"/>
              <a:t>Broadlie</a:t>
            </a:r>
            <a:r>
              <a:rPr lang="en-GB" dirty="0"/>
              <a:t> Drive will be strictly </a:t>
            </a:r>
            <a:r>
              <a:rPr lang="en-GB" dirty="0" err="1"/>
              <a:t>pedestrianised</a:t>
            </a:r>
            <a:r>
              <a:rPr lang="en-GB" dirty="0"/>
              <a:t>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We ask that you please respect the car free zones during pick up and drop off for the safety of the children.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E9F3FD-3A25-40DF-A7C9-843D6841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431227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C9E593-5454-4741-A4A7-0E2DC2ED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33056"/>
            <a:ext cx="5905500" cy="1905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en-GB" b="1" dirty="0"/>
              <a:t>Do you have an after school club?</a:t>
            </a:r>
          </a:p>
          <a:p>
            <a:pPr marL="109728" indent="0">
              <a:buNone/>
            </a:pPr>
            <a:r>
              <a:rPr lang="en-GB" dirty="0"/>
              <a:t>Bankhead After School Care Service (BASCS) is available from 3pm to 6pm during term time. </a:t>
            </a:r>
          </a:p>
          <a:p>
            <a:pPr marL="109728" indent="0">
              <a:buNone/>
            </a:pPr>
            <a:r>
              <a:rPr lang="en-GB" b="1" dirty="0"/>
              <a:t>For more information contact:</a:t>
            </a:r>
            <a:endParaRPr lang="en-GB" dirty="0"/>
          </a:p>
          <a:p>
            <a:pPr marL="109728" indent="0">
              <a:buNone/>
            </a:pPr>
            <a:r>
              <a:rPr lang="en-GB" dirty="0"/>
              <a:t>Jacqueline Ross</a:t>
            </a:r>
          </a:p>
          <a:p>
            <a:pPr marL="109728" indent="0">
              <a:buNone/>
            </a:pPr>
            <a:r>
              <a:rPr lang="en-GB" dirty="0"/>
              <a:t>Phone: 07305 469 195</a:t>
            </a:r>
          </a:p>
          <a:p>
            <a:pPr marL="109728" indent="0">
              <a:buNone/>
            </a:pPr>
            <a:r>
              <a:rPr lang="en-GB" dirty="0"/>
              <a:t>Email: bankhead.bascs@gmail.com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47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6089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GB" sz="4800" dirty="0"/>
          </a:p>
          <a:p>
            <a:pPr marL="109728" indent="0" algn="ctr">
              <a:buNone/>
            </a:pPr>
            <a:r>
              <a:rPr lang="en-GB" sz="4800" b="1" dirty="0"/>
              <a:t>THANK YOU!!</a:t>
            </a:r>
          </a:p>
          <a:p>
            <a:pPr marL="109728" indent="0" algn="ctr">
              <a:buNone/>
            </a:pPr>
            <a:r>
              <a:rPr lang="en-GB" sz="4800" dirty="0"/>
              <a:t>We look forward to seeing you soon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xmlns="" id="{887B5AD4-3E8F-48C0-A074-4956009E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643959"/>
            <a:ext cx="2664296" cy="2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ees20494\AppData\Local\Microsoft\Windows\Temporary Internet Files\Content.IE5\BNCDQOG0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Management Team</a:t>
            </a:r>
          </a:p>
        </p:txBody>
      </p:sp>
      <p:pic>
        <p:nvPicPr>
          <p:cNvPr id="4" name="Content Placeholder 3" descr="School Staff 00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r="21140"/>
          <a:stretch>
            <a:fillRect/>
          </a:stretch>
        </p:blipFill>
        <p:spPr bwMode="auto">
          <a:xfrm>
            <a:off x="3779025" y="1256922"/>
            <a:ext cx="1254509" cy="1356538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491880" y="2743200"/>
            <a:ext cx="18288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Mrs </a:t>
            </a:r>
            <a:r>
              <a:rPr lang="en-GB" sz="1100" b="1" dirty="0" err="1">
                <a:effectLst/>
                <a:latin typeface="Arial"/>
                <a:ea typeface="Times New Roman"/>
                <a:cs typeface="Times New Roman"/>
              </a:rPr>
              <a:t>McKinlay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Head Teacher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</p:txBody>
      </p:sp>
      <p:pic>
        <p:nvPicPr>
          <p:cNvPr id="6" name="Picture 5" descr="DSCN30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t="12505" r="9494"/>
          <a:stretch>
            <a:fillRect/>
          </a:stretch>
        </p:blipFill>
        <p:spPr bwMode="auto">
          <a:xfrm>
            <a:off x="1187624" y="3412659"/>
            <a:ext cx="1419225" cy="171577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70" y="3401864"/>
            <a:ext cx="1413510" cy="17113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56" y="3412659"/>
            <a:ext cx="1413510" cy="17113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01864"/>
            <a:ext cx="1466850" cy="172212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624" y="5301208"/>
            <a:ext cx="1444076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Mrs Hamilton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Depute Head Teacher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925513" y="5308667"/>
            <a:ext cx="1480767" cy="6406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Mrs Earl 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Acting Depute Head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880853" y="5288824"/>
            <a:ext cx="1436813" cy="6604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Mrs Napier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Acting Depute Head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200" b="1" dirty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558982" y="5288824"/>
            <a:ext cx="1496092" cy="6604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effectLst/>
                <a:latin typeface="Arial"/>
                <a:ea typeface="Times New Roman"/>
                <a:cs typeface="Times New Roman"/>
              </a:rPr>
              <a:t>Miss </a:t>
            </a: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Douglas 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latin typeface="Arial"/>
                <a:ea typeface="Times New Roman"/>
                <a:cs typeface="Times New Roman"/>
              </a:rPr>
              <a:t>Acting Principal Teacher</a:t>
            </a:r>
            <a:endParaRPr lang="en-GB" sz="10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75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Your P1Teachers</a:t>
            </a:r>
          </a:p>
        </p:txBody>
      </p:sp>
      <p:pic>
        <p:nvPicPr>
          <p:cNvPr id="4" name="Content Placeholder 3" descr="School Staff 0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16264" r="18817"/>
          <a:stretch>
            <a:fillRect/>
          </a:stretch>
        </p:blipFill>
        <p:spPr bwMode="auto">
          <a:xfrm>
            <a:off x="1835696" y="1533632"/>
            <a:ext cx="2088232" cy="2183399"/>
          </a:xfrm>
          <a:prstGeom prst="rect">
            <a:avLst/>
          </a:prstGeom>
          <a:noFill/>
        </p:spPr>
      </p:pic>
      <p:pic>
        <p:nvPicPr>
          <p:cNvPr id="5" name="Picture 4" descr="IMG_14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9929"/>
            <a:ext cx="2088232" cy="216024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47664" y="4188472"/>
            <a:ext cx="2664296" cy="9559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Times New Roman"/>
                <a:cs typeface="Times New Roman"/>
              </a:rPr>
              <a:t>Miss J. Boyd </a:t>
            </a:r>
          </a:p>
          <a:p>
            <a:pPr algn="ctr">
              <a:spcAft>
                <a:spcPts val="0"/>
              </a:spcAft>
            </a:pPr>
            <a:endParaRPr lang="en-GB" sz="2000" dirty="0"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Times New Roman"/>
                <a:cs typeface="Times New Roman"/>
              </a:rPr>
              <a:t>P1a Teacher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flipV="1">
            <a:off x="5508104" y="4174473"/>
            <a:ext cx="2808312" cy="92960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Times New Roman"/>
                <a:cs typeface="Times New Roman"/>
              </a:rPr>
              <a:t>Miss C </a:t>
            </a:r>
            <a:r>
              <a:rPr lang="en-GB" sz="2000" dirty="0" err="1">
                <a:effectLst/>
                <a:latin typeface="+mj-lt"/>
                <a:ea typeface="Times New Roman"/>
                <a:cs typeface="Times New Roman"/>
              </a:rPr>
              <a:t>McKinstray</a:t>
            </a:r>
            <a:endParaRPr lang="en-GB" sz="2000" dirty="0"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effectLst/>
                <a:latin typeface="+mj-lt"/>
                <a:ea typeface="Times New Roman"/>
                <a:cs typeface="Times New Roman"/>
              </a:rPr>
              <a:t>P1b Teacher</a:t>
            </a:r>
          </a:p>
        </p:txBody>
      </p:sp>
      <p:pic>
        <p:nvPicPr>
          <p:cNvPr id="2052" name="Picture 4" descr="C:\Users\fees20494\AppData\Local\Microsoft\Windows\Temporary Internet Files\Content.IE5\8OZH750B\Wedding_Bells_Pictures_gdd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1735">
            <a:off x="308120" y="392099"/>
            <a:ext cx="14382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7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pupils will be met by a member of our management team at GATE 1 BROADLIE AVE</a:t>
            </a:r>
          </a:p>
          <a:p>
            <a:endParaRPr lang="en-GB" dirty="0"/>
          </a:p>
          <a:p>
            <a:r>
              <a:rPr lang="en-GB" dirty="0"/>
              <a:t>ONE PARENT/GUARDIAN ONLY will be allowed within the school grounds.</a:t>
            </a:r>
          </a:p>
          <a:p>
            <a:endParaRPr lang="en-GB" dirty="0"/>
          </a:p>
          <a:p>
            <a:r>
              <a:rPr lang="en-GB" dirty="0"/>
              <a:t>Your child will be met by their class teacher</a:t>
            </a:r>
          </a:p>
          <a:p>
            <a:endParaRPr lang="en-GB" dirty="0"/>
          </a:p>
          <a:p>
            <a:r>
              <a:rPr lang="en-GB" dirty="0"/>
              <a:t>Parent/Guardian should leave via Gate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Your First Day</a:t>
            </a:r>
          </a:p>
        </p:txBody>
      </p:sp>
    </p:spTree>
    <p:extLst>
      <p:ext uri="{BB962C8B-B14F-4D97-AF65-F5344CB8AC3E}">
        <p14:creationId xmlns:p14="http://schemas.microsoft.com/office/powerpoint/2010/main" val="269703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78497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All pupils will have a start time of 9.15am for the remainder of </a:t>
            </a:r>
            <a:r>
              <a:rPr lang="en-GB" b="1" dirty="0" smtClean="0"/>
              <a:t>Week 1</a:t>
            </a:r>
            <a:r>
              <a:rPr lang="en-GB" dirty="0" smtClean="0"/>
              <a:t> i.e. Tuesday 17th to Friday 20th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ONE PARENT/GUARDIAN ONLY will be allowed within the school grounds</a:t>
            </a:r>
          </a:p>
          <a:p>
            <a:endParaRPr lang="en-GB" dirty="0"/>
          </a:p>
          <a:p>
            <a:r>
              <a:rPr lang="en-GB" dirty="0"/>
              <a:t>Week 2 - pupils will leave parent/guardian at the school gate</a:t>
            </a:r>
          </a:p>
          <a:p>
            <a:endParaRPr lang="en-GB" dirty="0"/>
          </a:p>
          <a:p>
            <a:r>
              <a:rPr lang="en-GB" dirty="0"/>
              <a:t>‘We’re Off To Bankhead’ explains the standard school day.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After Day One</a:t>
            </a:r>
          </a:p>
        </p:txBody>
      </p:sp>
    </p:spTree>
    <p:extLst>
      <p:ext uri="{BB962C8B-B14F-4D97-AF65-F5344CB8AC3E}">
        <p14:creationId xmlns:p14="http://schemas.microsoft.com/office/powerpoint/2010/main" val="47745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58011"/>
          </a:xfrm>
        </p:spPr>
        <p:txBody>
          <a:bodyPr/>
          <a:lstStyle/>
          <a:p>
            <a:r>
              <a:rPr lang="en-GB" b="1" u="sng" smtClean="0"/>
              <a:t>Week 2-24.8.2021</a:t>
            </a:r>
            <a:endParaRPr lang="en-GB" b="1" u="sng" dirty="0" smtClean="0"/>
          </a:p>
          <a:p>
            <a:endParaRPr lang="en-GB" dirty="0"/>
          </a:p>
          <a:p>
            <a:r>
              <a:rPr lang="en-GB" dirty="0" smtClean="0"/>
              <a:t>Start </a:t>
            </a:r>
            <a:r>
              <a:rPr lang="en-GB" dirty="0"/>
              <a:t>Time	– 	P1a 8.45am / P1b 9.00am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Home Time	- 	P1a 2.45pm /P1b 3.00pm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One parent/guardian is permitted in playground to collect pupil.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School Day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4DFF80B1-E4EB-43FE-8857-85411A63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13690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6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ee the source image">
            <a:extLst>
              <a:ext uri="{FF2B5EF4-FFF2-40B4-BE49-F238E27FC236}">
                <a16:creationId xmlns:a16="http://schemas.microsoft.com/office/drawing/2014/main" xmlns="" id="{031C571A-43B0-4666-97A2-5A10B45E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96" y="5067672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82547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GB" dirty="0"/>
          </a:p>
          <a:p>
            <a:r>
              <a:rPr lang="en-GB" dirty="0"/>
              <a:t>Uniforms in our school colours can be purchased from any shops, or you can order uniforms with the embroidered school badge from the school office.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b="1" dirty="0"/>
              <a:t>Our uniform consists of:</a:t>
            </a:r>
          </a:p>
          <a:p>
            <a:r>
              <a:rPr lang="en-GB" dirty="0"/>
              <a:t>(P1-P6) Pale blue polo shirt </a:t>
            </a:r>
            <a:r>
              <a:rPr lang="en-GB" b="1" dirty="0"/>
              <a:t>or</a:t>
            </a:r>
            <a:r>
              <a:rPr lang="en-GB" dirty="0"/>
              <a:t> white shirt &amp; striped Bankhead Primary School tie</a:t>
            </a:r>
          </a:p>
          <a:p>
            <a:r>
              <a:rPr lang="en-GB" dirty="0"/>
              <a:t>(P7) White shirt &amp; navy blue Bankhead P7 tie</a:t>
            </a:r>
          </a:p>
          <a:p>
            <a:r>
              <a:rPr lang="en-GB" dirty="0"/>
              <a:t>Royal blue or grey jumper/sweater or cardigan</a:t>
            </a:r>
          </a:p>
          <a:p>
            <a:r>
              <a:rPr lang="en-GB" dirty="0"/>
              <a:t>Grey skirt, pinafore or trouser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b="1" dirty="0"/>
              <a:t>Please label all items of clothing and other belongings with your child's name.  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230476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10190"/>
            <a:ext cx="8491730" cy="4748629"/>
          </a:xfrm>
        </p:spPr>
        <p:txBody>
          <a:bodyPr/>
          <a:lstStyle/>
          <a:p>
            <a:r>
              <a:rPr lang="en-GB" dirty="0"/>
              <a:t>You will meet your class teacher at the transition afternoon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You will receive a Welcome Pack with  important school information and fun activities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xmlns="" id="{BAE01D2A-5C6A-41A8-8775-50461DED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32635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Transition Afternoon</a:t>
            </a:r>
          </a:p>
        </p:txBody>
      </p:sp>
    </p:spTree>
    <p:extLst>
      <p:ext uri="{BB962C8B-B14F-4D97-AF65-F5344CB8AC3E}">
        <p14:creationId xmlns:p14="http://schemas.microsoft.com/office/powerpoint/2010/main" val="44646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9E01E1-E7B6-4161-A2BA-7ABF29B4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645024"/>
            <a:ext cx="2272726" cy="151562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We encourage all parents to access our website for key information. We also share pupil learning </a:t>
            </a:r>
            <a:r>
              <a:rPr lang="en-GB"/>
              <a:t>via twitter.</a:t>
            </a:r>
            <a:endParaRPr lang="en-GB" dirty="0"/>
          </a:p>
          <a:p>
            <a:pPr algn="ctr"/>
            <a:endParaRPr lang="en-GB" dirty="0"/>
          </a:p>
          <a:p>
            <a:pPr marL="109728" indent="0" algn="ctr">
              <a:buNone/>
            </a:pPr>
            <a:r>
              <a:rPr lang="en-GB" dirty="0">
                <a:hlinkClick r:id="rId3"/>
              </a:rPr>
              <a:t>www.bankhead-pri.glasgow.sch.uk</a:t>
            </a:r>
            <a:endParaRPr lang="en-GB" dirty="0"/>
          </a:p>
          <a:p>
            <a:pPr marL="109728" indent="0" algn="ctr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GB" dirty="0"/>
              <a:t>@BankheadGCC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Website and 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5F5104-B4C6-476A-9FBE-5C6772C6C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04" y="2955837"/>
            <a:ext cx="1240159" cy="10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05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633</TotalTime>
  <Words>417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Welcome  to  Bankhead Primary Parent Information Session</vt:lpstr>
      <vt:lpstr>Management Team</vt:lpstr>
      <vt:lpstr>Your P1Teachers</vt:lpstr>
      <vt:lpstr>               Your First Day</vt:lpstr>
      <vt:lpstr>After Day One</vt:lpstr>
      <vt:lpstr>The School Day</vt:lpstr>
      <vt:lpstr>Uniform</vt:lpstr>
      <vt:lpstr> Transition Afternoon</vt:lpstr>
      <vt:lpstr> Website and Social Media</vt:lpstr>
      <vt:lpstr> Frequently Asked Questions?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Bankhead Primary</dc:title>
  <dc:creator>Earl, F  ( Bankhead Primary )</dc:creator>
  <cp:lastModifiedBy>Earl, F  ( Bankhead Primary )</cp:lastModifiedBy>
  <cp:revision>30</cp:revision>
  <cp:lastPrinted>2021-06-01T06:17:29Z</cp:lastPrinted>
  <dcterms:created xsi:type="dcterms:W3CDTF">2021-05-26T13:03:30Z</dcterms:created>
  <dcterms:modified xsi:type="dcterms:W3CDTF">2021-06-02T09:15:34Z</dcterms:modified>
</cp:coreProperties>
</file>