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11" r:id="rId2"/>
    <p:sldId id="286" r:id="rId3"/>
    <p:sldId id="295" r:id="rId4"/>
    <p:sldId id="288" r:id="rId5"/>
    <p:sldId id="301" r:id="rId6"/>
    <p:sldId id="306" r:id="rId7"/>
    <p:sldId id="307" r:id="rId8"/>
    <p:sldId id="257" r:id="rId9"/>
    <p:sldId id="293" r:id="rId10"/>
    <p:sldId id="271" r:id="rId11"/>
    <p:sldId id="259" r:id="rId12"/>
    <p:sldId id="260" r:id="rId13"/>
    <p:sldId id="261" r:id="rId14"/>
    <p:sldId id="262" r:id="rId15"/>
    <p:sldId id="272" r:id="rId16"/>
    <p:sldId id="273" r:id="rId17"/>
    <p:sldId id="274" r:id="rId18"/>
    <p:sldId id="275" r:id="rId19"/>
    <p:sldId id="279" r:id="rId20"/>
    <p:sldId id="276" r:id="rId21"/>
    <p:sldId id="280" r:id="rId22"/>
    <p:sldId id="278" r:id="rId23"/>
    <p:sldId id="281" r:id="rId24"/>
    <p:sldId id="282" r:id="rId25"/>
    <p:sldId id="283" r:id="rId26"/>
    <p:sldId id="277" r:id="rId27"/>
    <p:sldId id="305" r:id="rId28"/>
    <p:sldId id="304" r:id="rId29"/>
    <p:sldId id="297" r:id="rId30"/>
    <p:sldId id="313" r:id="rId31"/>
    <p:sldId id="289" r:id="rId32"/>
    <p:sldId id="292" r:id="rId33"/>
    <p:sldId id="284" r:id="rId34"/>
    <p:sldId id="268" r:id="rId35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36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0B8F04-E383-4ACC-ADD1-B512373593B8}" type="doc">
      <dgm:prSet loTypeId="urn:microsoft.com/office/officeart/2016/7/layout/BasicProcessNew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7656D74-349E-4519-B225-58F38995BD90}">
      <dgm:prSet/>
      <dgm:spPr/>
      <dgm:t>
        <a:bodyPr/>
        <a:lstStyle/>
        <a:p>
          <a:r>
            <a:rPr lang="en-GB" baseline="0" dirty="0"/>
            <a:t>9:00am </a:t>
          </a:r>
        </a:p>
        <a:p>
          <a:r>
            <a:rPr lang="en-GB" baseline="0" dirty="0"/>
            <a:t>Our day begins</a:t>
          </a:r>
          <a:endParaRPr lang="en-US" dirty="0"/>
        </a:p>
      </dgm:t>
    </dgm:pt>
    <dgm:pt modelId="{F472F050-89C4-4300-B5A6-9A4145A2476F}" type="parTrans" cxnId="{F4AD4E89-DD58-4013-9CA2-4443D6CDBEC2}">
      <dgm:prSet/>
      <dgm:spPr/>
      <dgm:t>
        <a:bodyPr/>
        <a:lstStyle/>
        <a:p>
          <a:endParaRPr lang="en-US"/>
        </a:p>
      </dgm:t>
    </dgm:pt>
    <dgm:pt modelId="{C37B6146-6CE1-44F3-809A-0F030A63A4EA}" type="sibTrans" cxnId="{F4AD4E89-DD58-4013-9CA2-4443D6CDBEC2}">
      <dgm:prSet/>
      <dgm:spPr/>
      <dgm:t>
        <a:bodyPr/>
        <a:lstStyle/>
        <a:p>
          <a:endParaRPr lang="en-US"/>
        </a:p>
      </dgm:t>
    </dgm:pt>
    <dgm:pt modelId="{46E8CF2E-13D2-43CB-BCA5-E88E12D91DBE}">
      <dgm:prSet/>
      <dgm:spPr/>
      <dgm:t>
        <a:bodyPr/>
        <a:lstStyle/>
        <a:p>
          <a:r>
            <a:rPr lang="en-GB" baseline="0" dirty="0"/>
            <a:t>10:30am Infant Playtime</a:t>
          </a:r>
          <a:endParaRPr lang="en-US" dirty="0"/>
        </a:p>
      </dgm:t>
    </dgm:pt>
    <dgm:pt modelId="{DAF269DA-B9B5-435B-BA7B-85347079B0FF}" type="parTrans" cxnId="{90D0F66E-53AF-4A13-B930-3DC1186F27F7}">
      <dgm:prSet/>
      <dgm:spPr/>
      <dgm:t>
        <a:bodyPr/>
        <a:lstStyle/>
        <a:p>
          <a:endParaRPr lang="en-US"/>
        </a:p>
      </dgm:t>
    </dgm:pt>
    <dgm:pt modelId="{811A700B-689C-492D-AF29-F324C1B940FC}" type="sibTrans" cxnId="{90D0F66E-53AF-4A13-B930-3DC1186F27F7}">
      <dgm:prSet/>
      <dgm:spPr/>
      <dgm:t>
        <a:bodyPr/>
        <a:lstStyle/>
        <a:p>
          <a:endParaRPr lang="en-US"/>
        </a:p>
      </dgm:t>
    </dgm:pt>
    <dgm:pt modelId="{D889623A-3EB9-4FF4-A8DE-E8A1E6E149CE}">
      <dgm:prSet/>
      <dgm:spPr/>
      <dgm:t>
        <a:bodyPr/>
        <a:lstStyle/>
        <a:p>
          <a:r>
            <a:rPr lang="en-GB" baseline="0" dirty="0"/>
            <a:t>12:30pm  Lunch Time</a:t>
          </a:r>
          <a:endParaRPr lang="en-US" dirty="0"/>
        </a:p>
      </dgm:t>
    </dgm:pt>
    <dgm:pt modelId="{B5CA9A2F-AD5D-4D33-B16F-F0666238E7C3}" type="parTrans" cxnId="{3DE855EE-3241-4100-A139-A1AF0EB1A0A1}">
      <dgm:prSet/>
      <dgm:spPr/>
      <dgm:t>
        <a:bodyPr/>
        <a:lstStyle/>
        <a:p>
          <a:endParaRPr lang="en-US"/>
        </a:p>
      </dgm:t>
    </dgm:pt>
    <dgm:pt modelId="{71218458-B5F8-461F-AF73-3F2D8E454A98}" type="sibTrans" cxnId="{3DE855EE-3241-4100-A139-A1AF0EB1A0A1}">
      <dgm:prSet/>
      <dgm:spPr/>
      <dgm:t>
        <a:bodyPr/>
        <a:lstStyle/>
        <a:p>
          <a:endParaRPr lang="en-US"/>
        </a:p>
      </dgm:t>
    </dgm:pt>
    <dgm:pt modelId="{64E494D4-2FF2-4E51-8512-4E9718C25B00}">
      <dgm:prSet/>
      <dgm:spPr/>
      <dgm:t>
        <a:bodyPr/>
        <a:lstStyle/>
        <a:p>
          <a:r>
            <a:rPr lang="en-GB" baseline="0" dirty="0"/>
            <a:t>3:00pm  Home Time</a:t>
          </a:r>
          <a:endParaRPr lang="en-US" dirty="0"/>
        </a:p>
      </dgm:t>
    </dgm:pt>
    <dgm:pt modelId="{8FA9E63E-F1DA-4151-86DD-191F51415800}" type="parTrans" cxnId="{D53835DD-EF38-481E-91C2-8DF7317E648F}">
      <dgm:prSet/>
      <dgm:spPr/>
      <dgm:t>
        <a:bodyPr/>
        <a:lstStyle/>
        <a:p>
          <a:endParaRPr lang="en-US"/>
        </a:p>
      </dgm:t>
    </dgm:pt>
    <dgm:pt modelId="{430BBC95-C8AE-4896-B503-AA01ECF5A7B8}" type="sibTrans" cxnId="{D53835DD-EF38-481E-91C2-8DF7317E648F}">
      <dgm:prSet/>
      <dgm:spPr/>
      <dgm:t>
        <a:bodyPr/>
        <a:lstStyle/>
        <a:p>
          <a:endParaRPr lang="en-US"/>
        </a:p>
      </dgm:t>
    </dgm:pt>
    <dgm:pt modelId="{EB44E8EA-6819-4F28-BC52-3E9A4CC2F2C4}" type="pres">
      <dgm:prSet presAssocID="{4D0B8F04-E383-4ACC-ADD1-B512373593B8}" presName="Name0" presStyleCnt="0">
        <dgm:presLayoutVars>
          <dgm:dir/>
          <dgm:resizeHandles val="exact"/>
        </dgm:presLayoutVars>
      </dgm:prSet>
      <dgm:spPr/>
    </dgm:pt>
    <dgm:pt modelId="{99CD2461-EA81-4278-A9A4-25FC4C1FD18B}" type="pres">
      <dgm:prSet presAssocID="{E7656D74-349E-4519-B225-58F38995BD90}" presName="node" presStyleLbl="node1" presStyleIdx="0" presStyleCnt="7">
        <dgm:presLayoutVars>
          <dgm:bulletEnabled val="1"/>
        </dgm:presLayoutVars>
      </dgm:prSet>
      <dgm:spPr/>
    </dgm:pt>
    <dgm:pt modelId="{7E87A338-AA89-49CF-B7A8-08199231EAC5}" type="pres">
      <dgm:prSet presAssocID="{C37B6146-6CE1-44F3-809A-0F030A63A4EA}" presName="sibTransSpacerBeforeConnector" presStyleCnt="0"/>
      <dgm:spPr/>
    </dgm:pt>
    <dgm:pt modelId="{0A823E93-8FED-40C7-B6CD-437D28C5E43D}" type="pres">
      <dgm:prSet presAssocID="{C37B6146-6CE1-44F3-809A-0F030A63A4EA}" presName="sibTrans" presStyleLbl="node1" presStyleIdx="1" presStyleCnt="7"/>
      <dgm:spPr/>
    </dgm:pt>
    <dgm:pt modelId="{9514686C-CA5D-4628-83BF-ADCD49C93960}" type="pres">
      <dgm:prSet presAssocID="{C37B6146-6CE1-44F3-809A-0F030A63A4EA}" presName="sibTransSpacerAfterConnector" presStyleCnt="0"/>
      <dgm:spPr/>
    </dgm:pt>
    <dgm:pt modelId="{01D3D69F-D525-4C7D-82E8-5B5B1D2FBB70}" type="pres">
      <dgm:prSet presAssocID="{46E8CF2E-13D2-43CB-BCA5-E88E12D91DBE}" presName="node" presStyleLbl="node1" presStyleIdx="2" presStyleCnt="7" custLinFactNeighborY="738">
        <dgm:presLayoutVars>
          <dgm:bulletEnabled val="1"/>
        </dgm:presLayoutVars>
      </dgm:prSet>
      <dgm:spPr/>
    </dgm:pt>
    <dgm:pt modelId="{E507EE3B-4B70-426D-8115-174CA84BBC9A}" type="pres">
      <dgm:prSet presAssocID="{811A700B-689C-492D-AF29-F324C1B940FC}" presName="sibTransSpacerBeforeConnector" presStyleCnt="0"/>
      <dgm:spPr/>
    </dgm:pt>
    <dgm:pt modelId="{8B644F4C-D0A0-44D7-924A-A4D453B7A85F}" type="pres">
      <dgm:prSet presAssocID="{811A700B-689C-492D-AF29-F324C1B940FC}" presName="sibTrans" presStyleLbl="node1" presStyleIdx="3" presStyleCnt="7"/>
      <dgm:spPr/>
    </dgm:pt>
    <dgm:pt modelId="{8C8C3CA1-E4CC-4D97-84AC-F00F98E1FDBE}" type="pres">
      <dgm:prSet presAssocID="{811A700B-689C-492D-AF29-F324C1B940FC}" presName="sibTransSpacerAfterConnector" presStyleCnt="0"/>
      <dgm:spPr/>
    </dgm:pt>
    <dgm:pt modelId="{F1C5994B-4197-4ECC-8ED3-B6D63BB7AEB6}" type="pres">
      <dgm:prSet presAssocID="{D889623A-3EB9-4FF4-A8DE-E8A1E6E149CE}" presName="node" presStyleLbl="node1" presStyleIdx="4" presStyleCnt="7">
        <dgm:presLayoutVars>
          <dgm:bulletEnabled val="1"/>
        </dgm:presLayoutVars>
      </dgm:prSet>
      <dgm:spPr/>
    </dgm:pt>
    <dgm:pt modelId="{944B4426-65DD-45CC-881B-4BE2CE9959C1}" type="pres">
      <dgm:prSet presAssocID="{71218458-B5F8-461F-AF73-3F2D8E454A98}" presName="sibTransSpacerBeforeConnector" presStyleCnt="0"/>
      <dgm:spPr/>
    </dgm:pt>
    <dgm:pt modelId="{EDB2B7A4-F5C7-44E4-B92E-2BE170EDA910}" type="pres">
      <dgm:prSet presAssocID="{71218458-B5F8-461F-AF73-3F2D8E454A98}" presName="sibTrans" presStyleLbl="node1" presStyleIdx="5" presStyleCnt="7"/>
      <dgm:spPr/>
    </dgm:pt>
    <dgm:pt modelId="{97E2085E-0A73-4A6D-A501-FE7BA3AE6369}" type="pres">
      <dgm:prSet presAssocID="{71218458-B5F8-461F-AF73-3F2D8E454A98}" presName="sibTransSpacerAfterConnector" presStyleCnt="0"/>
      <dgm:spPr/>
    </dgm:pt>
    <dgm:pt modelId="{F0DCB9D6-C923-4D34-8318-48B2C5BE6F5C}" type="pres">
      <dgm:prSet presAssocID="{64E494D4-2FF2-4E51-8512-4E9718C25B00}" presName="node" presStyleLbl="node1" presStyleIdx="6" presStyleCnt="7">
        <dgm:presLayoutVars>
          <dgm:bulletEnabled val="1"/>
        </dgm:presLayoutVars>
      </dgm:prSet>
      <dgm:spPr/>
    </dgm:pt>
  </dgm:ptLst>
  <dgm:cxnLst>
    <dgm:cxn modelId="{08E9C21F-0AF3-4FBD-8A91-50FE0C1C61B0}" type="presOf" srcId="{64E494D4-2FF2-4E51-8512-4E9718C25B00}" destId="{F0DCB9D6-C923-4D34-8318-48B2C5BE6F5C}" srcOrd="0" destOrd="0" presId="urn:microsoft.com/office/officeart/2016/7/layout/BasicProcessNew"/>
    <dgm:cxn modelId="{90D0F66E-53AF-4A13-B930-3DC1186F27F7}" srcId="{4D0B8F04-E383-4ACC-ADD1-B512373593B8}" destId="{46E8CF2E-13D2-43CB-BCA5-E88E12D91DBE}" srcOrd="1" destOrd="0" parTransId="{DAF269DA-B9B5-435B-BA7B-85347079B0FF}" sibTransId="{811A700B-689C-492D-AF29-F324C1B940FC}"/>
    <dgm:cxn modelId="{84588B5A-8B74-406F-9C4E-8BD4511827A4}" type="presOf" srcId="{811A700B-689C-492D-AF29-F324C1B940FC}" destId="{8B644F4C-D0A0-44D7-924A-A4D453B7A85F}" srcOrd="0" destOrd="0" presId="urn:microsoft.com/office/officeart/2016/7/layout/BasicProcessNew"/>
    <dgm:cxn modelId="{0BBE0F7D-2D42-46C4-AA3A-5C892EEB8E10}" type="presOf" srcId="{D889623A-3EB9-4FF4-A8DE-E8A1E6E149CE}" destId="{F1C5994B-4197-4ECC-8ED3-B6D63BB7AEB6}" srcOrd="0" destOrd="0" presId="urn:microsoft.com/office/officeart/2016/7/layout/BasicProcessNew"/>
    <dgm:cxn modelId="{F4AD4E89-DD58-4013-9CA2-4443D6CDBEC2}" srcId="{4D0B8F04-E383-4ACC-ADD1-B512373593B8}" destId="{E7656D74-349E-4519-B225-58F38995BD90}" srcOrd="0" destOrd="0" parTransId="{F472F050-89C4-4300-B5A6-9A4145A2476F}" sibTransId="{C37B6146-6CE1-44F3-809A-0F030A63A4EA}"/>
    <dgm:cxn modelId="{F49620AE-2F40-4CF3-B0D4-008ED9DB9216}" type="presOf" srcId="{E7656D74-349E-4519-B225-58F38995BD90}" destId="{99CD2461-EA81-4278-A9A4-25FC4C1FD18B}" srcOrd="0" destOrd="0" presId="urn:microsoft.com/office/officeart/2016/7/layout/BasicProcessNew"/>
    <dgm:cxn modelId="{ACB084BD-C62F-42CE-ABE1-073087112434}" type="presOf" srcId="{46E8CF2E-13D2-43CB-BCA5-E88E12D91DBE}" destId="{01D3D69F-D525-4C7D-82E8-5B5B1D2FBB70}" srcOrd="0" destOrd="0" presId="urn:microsoft.com/office/officeart/2016/7/layout/BasicProcessNew"/>
    <dgm:cxn modelId="{7F0D02C5-32C7-4A10-830D-7608C4324509}" type="presOf" srcId="{4D0B8F04-E383-4ACC-ADD1-B512373593B8}" destId="{EB44E8EA-6819-4F28-BC52-3E9A4CC2F2C4}" srcOrd="0" destOrd="0" presId="urn:microsoft.com/office/officeart/2016/7/layout/BasicProcessNew"/>
    <dgm:cxn modelId="{295506C6-847C-4CC6-AFBB-5EB99007FE4F}" type="presOf" srcId="{71218458-B5F8-461F-AF73-3F2D8E454A98}" destId="{EDB2B7A4-F5C7-44E4-B92E-2BE170EDA910}" srcOrd="0" destOrd="0" presId="urn:microsoft.com/office/officeart/2016/7/layout/BasicProcessNew"/>
    <dgm:cxn modelId="{D53835DD-EF38-481E-91C2-8DF7317E648F}" srcId="{4D0B8F04-E383-4ACC-ADD1-B512373593B8}" destId="{64E494D4-2FF2-4E51-8512-4E9718C25B00}" srcOrd="3" destOrd="0" parTransId="{8FA9E63E-F1DA-4151-86DD-191F51415800}" sibTransId="{430BBC95-C8AE-4896-B503-AA01ECF5A7B8}"/>
    <dgm:cxn modelId="{3DE855EE-3241-4100-A139-A1AF0EB1A0A1}" srcId="{4D0B8F04-E383-4ACC-ADD1-B512373593B8}" destId="{D889623A-3EB9-4FF4-A8DE-E8A1E6E149CE}" srcOrd="2" destOrd="0" parTransId="{B5CA9A2F-AD5D-4D33-B16F-F0666238E7C3}" sibTransId="{71218458-B5F8-461F-AF73-3F2D8E454A98}"/>
    <dgm:cxn modelId="{62C87AF9-C300-4EAB-8E11-0D8CE181F572}" type="presOf" srcId="{C37B6146-6CE1-44F3-809A-0F030A63A4EA}" destId="{0A823E93-8FED-40C7-B6CD-437D28C5E43D}" srcOrd="0" destOrd="0" presId="urn:microsoft.com/office/officeart/2016/7/layout/BasicProcessNew"/>
    <dgm:cxn modelId="{57AAA9D3-CE8F-494E-9009-004E51592CD5}" type="presParOf" srcId="{EB44E8EA-6819-4F28-BC52-3E9A4CC2F2C4}" destId="{99CD2461-EA81-4278-A9A4-25FC4C1FD18B}" srcOrd="0" destOrd="0" presId="urn:microsoft.com/office/officeart/2016/7/layout/BasicProcessNew"/>
    <dgm:cxn modelId="{0B5652BC-6DEA-478C-8C23-2B66A0A1EDE0}" type="presParOf" srcId="{EB44E8EA-6819-4F28-BC52-3E9A4CC2F2C4}" destId="{7E87A338-AA89-49CF-B7A8-08199231EAC5}" srcOrd="1" destOrd="0" presId="urn:microsoft.com/office/officeart/2016/7/layout/BasicProcessNew"/>
    <dgm:cxn modelId="{AF8FA8D4-741B-425F-BD8E-6D9193EA3673}" type="presParOf" srcId="{EB44E8EA-6819-4F28-BC52-3E9A4CC2F2C4}" destId="{0A823E93-8FED-40C7-B6CD-437D28C5E43D}" srcOrd="2" destOrd="0" presId="urn:microsoft.com/office/officeart/2016/7/layout/BasicProcessNew"/>
    <dgm:cxn modelId="{80FEDFD6-57EF-492F-965F-902B63F9CC88}" type="presParOf" srcId="{EB44E8EA-6819-4F28-BC52-3E9A4CC2F2C4}" destId="{9514686C-CA5D-4628-83BF-ADCD49C93960}" srcOrd="3" destOrd="0" presId="urn:microsoft.com/office/officeart/2016/7/layout/BasicProcessNew"/>
    <dgm:cxn modelId="{BA1ACD31-30D6-40DC-93FE-B55949200A7C}" type="presParOf" srcId="{EB44E8EA-6819-4F28-BC52-3E9A4CC2F2C4}" destId="{01D3D69F-D525-4C7D-82E8-5B5B1D2FBB70}" srcOrd="4" destOrd="0" presId="urn:microsoft.com/office/officeart/2016/7/layout/BasicProcessNew"/>
    <dgm:cxn modelId="{EC696F1E-03CD-4A84-93F0-29F2D9D2C640}" type="presParOf" srcId="{EB44E8EA-6819-4F28-BC52-3E9A4CC2F2C4}" destId="{E507EE3B-4B70-426D-8115-174CA84BBC9A}" srcOrd="5" destOrd="0" presId="urn:microsoft.com/office/officeart/2016/7/layout/BasicProcessNew"/>
    <dgm:cxn modelId="{1A7984D0-2ABE-4B86-8CB7-74CA35C930F0}" type="presParOf" srcId="{EB44E8EA-6819-4F28-BC52-3E9A4CC2F2C4}" destId="{8B644F4C-D0A0-44D7-924A-A4D453B7A85F}" srcOrd="6" destOrd="0" presId="urn:microsoft.com/office/officeart/2016/7/layout/BasicProcessNew"/>
    <dgm:cxn modelId="{A489DBEA-C825-41D0-9B10-EA80097AF38E}" type="presParOf" srcId="{EB44E8EA-6819-4F28-BC52-3E9A4CC2F2C4}" destId="{8C8C3CA1-E4CC-4D97-84AC-F00F98E1FDBE}" srcOrd="7" destOrd="0" presId="urn:microsoft.com/office/officeart/2016/7/layout/BasicProcessNew"/>
    <dgm:cxn modelId="{A4FEE778-5360-4C15-9038-6A92A73F56D5}" type="presParOf" srcId="{EB44E8EA-6819-4F28-BC52-3E9A4CC2F2C4}" destId="{F1C5994B-4197-4ECC-8ED3-B6D63BB7AEB6}" srcOrd="8" destOrd="0" presId="urn:microsoft.com/office/officeart/2016/7/layout/BasicProcessNew"/>
    <dgm:cxn modelId="{EF029AB6-E4B8-4173-8E24-883240B372E5}" type="presParOf" srcId="{EB44E8EA-6819-4F28-BC52-3E9A4CC2F2C4}" destId="{944B4426-65DD-45CC-881B-4BE2CE9959C1}" srcOrd="9" destOrd="0" presId="urn:microsoft.com/office/officeart/2016/7/layout/BasicProcessNew"/>
    <dgm:cxn modelId="{83477EA2-75A5-427A-9223-D734E130675C}" type="presParOf" srcId="{EB44E8EA-6819-4F28-BC52-3E9A4CC2F2C4}" destId="{EDB2B7A4-F5C7-44E4-B92E-2BE170EDA910}" srcOrd="10" destOrd="0" presId="urn:microsoft.com/office/officeart/2016/7/layout/BasicProcessNew"/>
    <dgm:cxn modelId="{3DDCB5FD-4ABE-42A1-9D15-D91C6CC22CCB}" type="presParOf" srcId="{EB44E8EA-6819-4F28-BC52-3E9A4CC2F2C4}" destId="{97E2085E-0A73-4A6D-A501-FE7BA3AE6369}" srcOrd="11" destOrd="0" presId="urn:microsoft.com/office/officeart/2016/7/layout/BasicProcessNew"/>
    <dgm:cxn modelId="{1DD158AA-3791-4859-BBCE-717AE0447074}" type="presParOf" srcId="{EB44E8EA-6819-4F28-BC52-3E9A4CC2F2C4}" destId="{F0DCB9D6-C923-4D34-8318-48B2C5BE6F5C}" srcOrd="12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A083E3-1B95-42C2-B101-B5C5E7D17CEC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B431CE-9B00-4F0F-BF3B-E14730C6C720}">
      <dgm:prSet/>
      <dgm:spPr/>
      <dgm:t>
        <a:bodyPr/>
        <a:lstStyle/>
        <a:p>
          <a:r>
            <a:rPr lang="en-GB" dirty="0"/>
            <a:t>Parents and pupils should arrive at Gate 1 on </a:t>
          </a:r>
          <a:r>
            <a:rPr lang="en-GB" dirty="0" err="1"/>
            <a:t>Broadlie</a:t>
          </a:r>
          <a:r>
            <a:rPr lang="en-GB" dirty="0"/>
            <a:t> Drive at the back of the school.</a:t>
          </a:r>
          <a:endParaRPr lang="en-US" dirty="0"/>
        </a:p>
      </dgm:t>
    </dgm:pt>
    <dgm:pt modelId="{E3B1FA9C-4C5E-4BDE-9EC3-761675A23DF4}" type="parTrans" cxnId="{CFDBFC91-8619-43F8-827C-769BBF7E8242}">
      <dgm:prSet/>
      <dgm:spPr/>
      <dgm:t>
        <a:bodyPr/>
        <a:lstStyle/>
        <a:p>
          <a:endParaRPr lang="en-US"/>
        </a:p>
      </dgm:t>
    </dgm:pt>
    <dgm:pt modelId="{27492503-6DA1-4E75-B940-52A6FB502A86}" type="sibTrans" cxnId="{CFDBFC91-8619-43F8-827C-769BBF7E8242}">
      <dgm:prSet/>
      <dgm:spPr/>
      <dgm:t>
        <a:bodyPr/>
        <a:lstStyle/>
        <a:p>
          <a:endParaRPr lang="en-US"/>
        </a:p>
      </dgm:t>
    </dgm:pt>
    <dgm:pt modelId="{D69E3C14-DD20-4C4F-8908-19AB83EE74EF}">
      <dgm:prSet/>
      <dgm:spPr/>
      <dgm:t>
        <a:bodyPr/>
        <a:lstStyle/>
        <a:p>
          <a:r>
            <a:rPr lang="en-GB" dirty="0"/>
            <a:t>Pupils should arrive for 1.30. Parents should then return at 2.15 to collect their child and we will have a short presentation of homework bags.</a:t>
          </a:r>
          <a:endParaRPr lang="en-US" dirty="0"/>
        </a:p>
      </dgm:t>
    </dgm:pt>
    <dgm:pt modelId="{9A699E11-4B1C-4385-9C89-49825038076D}" type="parTrans" cxnId="{C9036094-BFDB-4C09-82D4-36F42975A1ED}">
      <dgm:prSet/>
      <dgm:spPr/>
      <dgm:t>
        <a:bodyPr/>
        <a:lstStyle/>
        <a:p>
          <a:endParaRPr lang="en-US"/>
        </a:p>
      </dgm:t>
    </dgm:pt>
    <dgm:pt modelId="{F3AE0FBB-BDBE-41BC-8034-1B6F027226BC}" type="sibTrans" cxnId="{C9036094-BFDB-4C09-82D4-36F42975A1ED}">
      <dgm:prSet/>
      <dgm:spPr/>
      <dgm:t>
        <a:bodyPr/>
        <a:lstStyle/>
        <a:p>
          <a:endParaRPr lang="en-US"/>
        </a:p>
      </dgm:t>
    </dgm:pt>
    <dgm:pt modelId="{7D1552D9-3FCD-4A02-925F-C0F81323F209}" type="pres">
      <dgm:prSet presAssocID="{12A083E3-1B95-42C2-B101-B5C5E7D17C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802741-B840-4A8F-BE93-B65CB62AB1B5}" type="pres">
      <dgm:prSet presAssocID="{B9B431CE-9B00-4F0F-BF3B-E14730C6C720}" presName="hierRoot1" presStyleCnt="0"/>
      <dgm:spPr/>
    </dgm:pt>
    <dgm:pt modelId="{93598249-93FE-4828-8357-546C2B1903D0}" type="pres">
      <dgm:prSet presAssocID="{B9B431CE-9B00-4F0F-BF3B-E14730C6C720}" presName="composite" presStyleCnt="0"/>
      <dgm:spPr/>
    </dgm:pt>
    <dgm:pt modelId="{35E32B9A-1197-4F8C-9134-23DA159E6050}" type="pres">
      <dgm:prSet presAssocID="{B9B431CE-9B00-4F0F-BF3B-E14730C6C720}" presName="background" presStyleLbl="node0" presStyleIdx="0" presStyleCnt="2"/>
      <dgm:spPr/>
    </dgm:pt>
    <dgm:pt modelId="{9C0361CC-9A8B-490B-B179-930FC785A532}" type="pres">
      <dgm:prSet presAssocID="{B9B431CE-9B00-4F0F-BF3B-E14730C6C720}" presName="text" presStyleLbl="fgAcc0" presStyleIdx="0" presStyleCnt="2">
        <dgm:presLayoutVars>
          <dgm:chPref val="3"/>
        </dgm:presLayoutVars>
      </dgm:prSet>
      <dgm:spPr/>
    </dgm:pt>
    <dgm:pt modelId="{F647B554-1769-459A-A7AA-44DD8CB6D21C}" type="pres">
      <dgm:prSet presAssocID="{B9B431CE-9B00-4F0F-BF3B-E14730C6C720}" presName="hierChild2" presStyleCnt="0"/>
      <dgm:spPr/>
    </dgm:pt>
    <dgm:pt modelId="{4D4938E3-3CDC-42DB-AEAE-F44B6144E241}" type="pres">
      <dgm:prSet presAssocID="{D69E3C14-DD20-4C4F-8908-19AB83EE74EF}" presName="hierRoot1" presStyleCnt="0"/>
      <dgm:spPr/>
    </dgm:pt>
    <dgm:pt modelId="{E3B06BA5-CE3A-4888-84AC-43788B87C145}" type="pres">
      <dgm:prSet presAssocID="{D69E3C14-DD20-4C4F-8908-19AB83EE74EF}" presName="composite" presStyleCnt="0"/>
      <dgm:spPr/>
    </dgm:pt>
    <dgm:pt modelId="{75BB832D-994E-4339-A23D-BFA1B25CCD37}" type="pres">
      <dgm:prSet presAssocID="{D69E3C14-DD20-4C4F-8908-19AB83EE74EF}" presName="background" presStyleLbl="node0" presStyleIdx="1" presStyleCnt="2"/>
      <dgm:spPr/>
    </dgm:pt>
    <dgm:pt modelId="{DF8CAA2C-9392-40E4-9398-4054A4AE3934}" type="pres">
      <dgm:prSet presAssocID="{D69E3C14-DD20-4C4F-8908-19AB83EE74EF}" presName="text" presStyleLbl="fgAcc0" presStyleIdx="1" presStyleCnt="2">
        <dgm:presLayoutVars>
          <dgm:chPref val="3"/>
        </dgm:presLayoutVars>
      </dgm:prSet>
      <dgm:spPr/>
    </dgm:pt>
    <dgm:pt modelId="{5BAED66D-9273-4185-990D-9AE9E4CAFD43}" type="pres">
      <dgm:prSet presAssocID="{D69E3C14-DD20-4C4F-8908-19AB83EE74EF}" presName="hierChild2" presStyleCnt="0"/>
      <dgm:spPr/>
    </dgm:pt>
  </dgm:ptLst>
  <dgm:cxnLst>
    <dgm:cxn modelId="{F4085B48-AC7B-4942-AB58-2A199D7AFC8C}" type="presOf" srcId="{B9B431CE-9B00-4F0F-BF3B-E14730C6C720}" destId="{9C0361CC-9A8B-490B-B179-930FC785A532}" srcOrd="0" destOrd="0" presId="urn:microsoft.com/office/officeart/2005/8/layout/hierarchy1"/>
    <dgm:cxn modelId="{4E83C487-A0BA-4BBB-8487-F33BC481B4A0}" type="presOf" srcId="{D69E3C14-DD20-4C4F-8908-19AB83EE74EF}" destId="{DF8CAA2C-9392-40E4-9398-4054A4AE3934}" srcOrd="0" destOrd="0" presId="urn:microsoft.com/office/officeart/2005/8/layout/hierarchy1"/>
    <dgm:cxn modelId="{CFDBFC91-8619-43F8-827C-769BBF7E8242}" srcId="{12A083E3-1B95-42C2-B101-B5C5E7D17CEC}" destId="{B9B431CE-9B00-4F0F-BF3B-E14730C6C720}" srcOrd="0" destOrd="0" parTransId="{E3B1FA9C-4C5E-4BDE-9EC3-761675A23DF4}" sibTransId="{27492503-6DA1-4E75-B940-52A6FB502A86}"/>
    <dgm:cxn modelId="{C9036094-BFDB-4C09-82D4-36F42975A1ED}" srcId="{12A083E3-1B95-42C2-B101-B5C5E7D17CEC}" destId="{D69E3C14-DD20-4C4F-8908-19AB83EE74EF}" srcOrd="1" destOrd="0" parTransId="{9A699E11-4B1C-4385-9C89-49825038076D}" sibTransId="{F3AE0FBB-BDBE-41BC-8034-1B6F027226BC}"/>
    <dgm:cxn modelId="{1FEFA1EA-4665-4201-AFA4-D4E52671C9E7}" type="presOf" srcId="{12A083E3-1B95-42C2-B101-B5C5E7D17CEC}" destId="{7D1552D9-3FCD-4A02-925F-C0F81323F209}" srcOrd="0" destOrd="0" presId="urn:microsoft.com/office/officeart/2005/8/layout/hierarchy1"/>
    <dgm:cxn modelId="{1AC6712C-4BE8-443E-8BE1-17053B38A94D}" type="presParOf" srcId="{7D1552D9-3FCD-4A02-925F-C0F81323F209}" destId="{1F802741-B840-4A8F-BE93-B65CB62AB1B5}" srcOrd="0" destOrd="0" presId="urn:microsoft.com/office/officeart/2005/8/layout/hierarchy1"/>
    <dgm:cxn modelId="{B553FCA1-2015-4B6B-A13B-BEB0316FFAB9}" type="presParOf" srcId="{1F802741-B840-4A8F-BE93-B65CB62AB1B5}" destId="{93598249-93FE-4828-8357-546C2B1903D0}" srcOrd="0" destOrd="0" presId="urn:microsoft.com/office/officeart/2005/8/layout/hierarchy1"/>
    <dgm:cxn modelId="{803F4012-A415-4EE6-80B2-AF40A0C275F8}" type="presParOf" srcId="{93598249-93FE-4828-8357-546C2B1903D0}" destId="{35E32B9A-1197-4F8C-9134-23DA159E6050}" srcOrd="0" destOrd="0" presId="urn:microsoft.com/office/officeart/2005/8/layout/hierarchy1"/>
    <dgm:cxn modelId="{BB5B96DF-EA5A-4A61-9F38-663F13ACEB2E}" type="presParOf" srcId="{93598249-93FE-4828-8357-546C2B1903D0}" destId="{9C0361CC-9A8B-490B-B179-930FC785A532}" srcOrd="1" destOrd="0" presId="urn:microsoft.com/office/officeart/2005/8/layout/hierarchy1"/>
    <dgm:cxn modelId="{BC2C83E9-8820-4D4E-8653-FCEFA7DF884D}" type="presParOf" srcId="{1F802741-B840-4A8F-BE93-B65CB62AB1B5}" destId="{F647B554-1769-459A-A7AA-44DD8CB6D21C}" srcOrd="1" destOrd="0" presId="urn:microsoft.com/office/officeart/2005/8/layout/hierarchy1"/>
    <dgm:cxn modelId="{AC5035C7-423F-48DC-A92E-BE692F3F9B3D}" type="presParOf" srcId="{7D1552D9-3FCD-4A02-925F-C0F81323F209}" destId="{4D4938E3-3CDC-42DB-AEAE-F44B6144E241}" srcOrd="1" destOrd="0" presId="urn:microsoft.com/office/officeart/2005/8/layout/hierarchy1"/>
    <dgm:cxn modelId="{1BD1FD33-F082-40C7-8006-3A44D6337DE9}" type="presParOf" srcId="{4D4938E3-3CDC-42DB-AEAE-F44B6144E241}" destId="{E3B06BA5-CE3A-4888-84AC-43788B87C145}" srcOrd="0" destOrd="0" presId="urn:microsoft.com/office/officeart/2005/8/layout/hierarchy1"/>
    <dgm:cxn modelId="{4DDEE43D-E67C-452D-B7C1-EECBA0C98BA8}" type="presParOf" srcId="{E3B06BA5-CE3A-4888-84AC-43788B87C145}" destId="{75BB832D-994E-4339-A23D-BFA1B25CCD37}" srcOrd="0" destOrd="0" presId="urn:microsoft.com/office/officeart/2005/8/layout/hierarchy1"/>
    <dgm:cxn modelId="{7E07BF28-9230-456A-B22A-B76CEE07855F}" type="presParOf" srcId="{E3B06BA5-CE3A-4888-84AC-43788B87C145}" destId="{DF8CAA2C-9392-40E4-9398-4054A4AE3934}" srcOrd="1" destOrd="0" presId="urn:microsoft.com/office/officeart/2005/8/layout/hierarchy1"/>
    <dgm:cxn modelId="{CD894EA5-5B18-4668-958F-6936E083D268}" type="presParOf" srcId="{4D4938E3-3CDC-42DB-AEAE-F44B6144E241}" destId="{5BAED66D-9273-4185-990D-9AE9E4CAFD4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D2461-EA81-4278-A9A4-25FC4C1FD18B}">
      <dsp:nvSpPr>
        <dsp:cNvPr id="0" name=""/>
        <dsp:cNvSpPr/>
      </dsp:nvSpPr>
      <dsp:spPr>
        <a:xfrm>
          <a:off x="2265" y="1070262"/>
          <a:ext cx="2401457" cy="144087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baseline="0" dirty="0"/>
            <a:t>9:00am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baseline="0" dirty="0"/>
            <a:t>Our day begins</a:t>
          </a:r>
          <a:endParaRPr lang="en-US" sz="2600" kern="1200" dirty="0"/>
        </a:p>
      </dsp:txBody>
      <dsp:txXfrm>
        <a:off x="2265" y="1070262"/>
        <a:ext cx="2401457" cy="1440874"/>
      </dsp:txXfrm>
    </dsp:sp>
    <dsp:sp modelId="{0A823E93-8FED-40C7-B6CD-437D28C5E43D}">
      <dsp:nvSpPr>
        <dsp:cNvPr id="0" name=""/>
        <dsp:cNvSpPr/>
      </dsp:nvSpPr>
      <dsp:spPr>
        <a:xfrm>
          <a:off x="2439398" y="1669200"/>
          <a:ext cx="360218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1215670"/>
                <a:satOff val="-3780"/>
                <a:lumOff val="88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1215670"/>
                <a:satOff val="-3780"/>
                <a:lumOff val="88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1215670"/>
                <a:satOff val="-3780"/>
                <a:lumOff val="88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D3D69F-D525-4C7D-82E8-5B5B1D2FBB70}">
      <dsp:nvSpPr>
        <dsp:cNvPr id="0" name=""/>
        <dsp:cNvSpPr/>
      </dsp:nvSpPr>
      <dsp:spPr>
        <a:xfrm>
          <a:off x="2835291" y="1080896"/>
          <a:ext cx="2401457" cy="1440874"/>
        </a:xfrm>
        <a:prstGeom prst="rect">
          <a:avLst/>
        </a:prstGeom>
        <a:gradFill rotWithShape="0">
          <a:gsLst>
            <a:gs pos="0">
              <a:schemeClr val="accent3">
                <a:hueOff val="2431339"/>
                <a:satOff val="-7560"/>
                <a:lumOff val="176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2431339"/>
                <a:satOff val="-7560"/>
                <a:lumOff val="176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2431339"/>
                <a:satOff val="-7560"/>
                <a:lumOff val="176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baseline="0" dirty="0"/>
            <a:t>10:30am Infant Playtime</a:t>
          </a:r>
          <a:endParaRPr lang="en-US" sz="2600" kern="1200" dirty="0"/>
        </a:p>
      </dsp:txBody>
      <dsp:txXfrm>
        <a:off x="2835291" y="1080896"/>
        <a:ext cx="2401457" cy="1440874"/>
      </dsp:txXfrm>
    </dsp:sp>
    <dsp:sp modelId="{8B644F4C-D0A0-44D7-924A-A4D453B7A85F}">
      <dsp:nvSpPr>
        <dsp:cNvPr id="0" name=""/>
        <dsp:cNvSpPr/>
      </dsp:nvSpPr>
      <dsp:spPr>
        <a:xfrm>
          <a:off x="5272423" y="1669200"/>
          <a:ext cx="360218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3647009"/>
                <a:satOff val="-11340"/>
                <a:lumOff val="264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3647009"/>
                <a:satOff val="-11340"/>
                <a:lumOff val="264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3647009"/>
                <a:satOff val="-11340"/>
                <a:lumOff val="264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C5994B-4197-4ECC-8ED3-B6D63BB7AEB6}">
      <dsp:nvSpPr>
        <dsp:cNvPr id="0" name=""/>
        <dsp:cNvSpPr/>
      </dsp:nvSpPr>
      <dsp:spPr>
        <a:xfrm>
          <a:off x="5668317" y="1070262"/>
          <a:ext cx="2401457" cy="1440874"/>
        </a:xfrm>
        <a:prstGeom prst="rect">
          <a:avLst/>
        </a:prstGeom>
        <a:gradFill rotWithShape="0">
          <a:gsLst>
            <a:gs pos="0">
              <a:schemeClr val="accent3">
                <a:hueOff val="4862678"/>
                <a:satOff val="-15120"/>
                <a:lumOff val="352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4862678"/>
                <a:satOff val="-15120"/>
                <a:lumOff val="352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4862678"/>
                <a:satOff val="-15120"/>
                <a:lumOff val="352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baseline="0" dirty="0"/>
            <a:t>12:30pm  Lunch Time</a:t>
          </a:r>
          <a:endParaRPr lang="en-US" sz="2600" kern="1200" dirty="0"/>
        </a:p>
      </dsp:txBody>
      <dsp:txXfrm>
        <a:off x="5668317" y="1070262"/>
        <a:ext cx="2401457" cy="1440874"/>
      </dsp:txXfrm>
    </dsp:sp>
    <dsp:sp modelId="{EDB2B7A4-F5C7-44E4-B92E-2BE170EDA910}">
      <dsp:nvSpPr>
        <dsp:cNvPr id="0" name=""/>
        <dsp:cNvSpPr/>
      </dsp:nvSpPr>
      <dsp:spPr>
        <a:xfrm>
          <a:off x="8105449" y="1669200"/>
          <a:ext cx="360218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6078348"/>
                <a:satOff val="-18900"/>
                <a:lumOff val="441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6078348"/>
                <a:satOff val="-18900"/>
                <a:lumOff val="441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6078348"/>
                <a:satOff val="-18900"/>
                <a:lumOff val="441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DCB9D6-C923-4D34-8318-48B2C5BE6F5C}">
      <dsp:nvSpPr>
        <dsp:cNvPr id="0" name=""/>
        <dsp:cNvSpPr/>
      </dsp:nvSpPr>
      <dsp:spPr>
        <a:xfrm>
          <a:off x="8501342" y="1070262"/>
          <a:ext cx="2401457" cy="1440874"/>
        </a:xfrm>
        <a:prstGeom prst="rect">
          <a:avLst/>
        </a:prstGeom>
        <a:gradFill rotWithShape="0">
          <a:gsLst>
            <a:gs pos="0">
              <a:schemeClr val="accent3">
                <a:hueOff val="7294017"/>
                <a:satOff val="-22680"/>
                <a:lumOff val="529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7294017"/>
                <a:satOff val="-22680"/>
                <a:lumOff val="529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7294017"/>
                <a:satOff val="-22680"/>
                <a:lumOff val="529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baseline="0" dirty="0"/>
            <a:t>3:00pm  Home Time</a:t>
          </a:r>
          <a:endParaRPr lang="en-US" sz="2600" kern="1200" dirty="0"/>
        </a:p>
      </dsp:txBody>
      <dsp:txXfrm>
        <a:off x="8501342" y="1070262"/>
        <a:ext cx="2401457" cy="1440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E32B9A-1197-4F8C-9134-23DA159E6050}">
      <dsp:nvSpPr>
        <dsp:cNvPr id="0" name=""/>
        <dsp:cNvSpPr/>
      </dsp:nvSpPr>
      <dsp:spPr>
        <a:xfrm>
          <a:off x="1214" y="212740"/>
          <a:ext cx="4261554" cy="2706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0361CC-9A8B-490B-B179-930FC785A532}">
      <dsp:nvSpPr>
        <dsp:cNvPr id="0" name=""/>
        <dsp:cNvSpPr/>
      </dsp:nvSpPr>
      <dsp:spPr>
        <a:xfrm>
          <a:off x="474720" y="662571"/>
          <a:ext cx="4261554" cy="27060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Parents and pupils should arrive at Gate 1 on </a:t>
          </a:r>
          <a:r>
            <a:rPr lang="en-GB" sz="2700" kern="1200" dirty="0" err="1"/>
            <a:t>Broadlie</a:t>
          </a:r>
          <a:r>
            <a:rPr lang="en-GB" sz="2700" kern="1200" dirty="0"/>
            <a:t> Drive at the back of the school.</a:t>
          </a:r>
          <a:endParaRPr lang="en-US" sz="2700" kern="1200" dirty="0"/>
        </a:p>
      </dsp:txBody>
      <dsp:txXfrm>
        <a:off x="553979" y="741830"/>
        <a:ext cx="4103036" cy="2547569"/>
      </dsp:txXfrm>
    </dsp:sp>
    <dsp:sp modelId="{75BB832D-994E-4339-A23D-BFA1B25CCD37}">
      <dsp:nvSpPr>
        <dsp:cNvPr id="0" name=""/>
        <dsp:cNvSpPr/>
      </dsp:nvSpPr>
      <dsp:spPr>
        <a:xfrm>
          <a:off x="5209781" y="212740"/>
          <a:ext cx="4261554" cy="2706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8CAA2C-9392-40E4-9398-4054A4AE3934}">
      <dsp:nvSpPr>
        <dsp:cNvPr id="0" name=""/>
        <dsp:cNvSpPr/>
      </dsp:nvSpPr>
      <dsp:spPr>
        <a:xfrm>
          <a:off x="5683287" y="662571"/>
          <a:ext cx="4261554" cy="27060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Pupils should arrive for 1.30. Parents should then return at 2.15 to collect their child and we will have a short presentation of homework bags.</a:t>
          </a:r>
          <a:endParaRPr lang="en-US" sz="2700" kern="1200" dirty="0"/>
        </a:p>
      </dsp:txBody>
      <dsp:txXfrm>
        <a:off x="5762546" y="741830"/>
        <a:ext cx="4103036" cy="2547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www.schoolwearmadeeasy.com/badged-school-uniform/a-d/b/bankheadprimary-school-knightswoo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sciencefun.org/kidszone/experimen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nkhead-pri.glasgow.sch.uk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13850-A532-C0EB-EA25-F1CA3D2FA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05317-9C51-0CEE-60B0-98A4620F0F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218" y="1340841"/>
            <a:ext cx="3435353" cy="417005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78AB5-C320-71F5-929A-0F5EEB5B5558}"/>
              </a:ext>
            </a:extLst>
          </p:cNvPr>
          <p:cNvSpPr txBox="1"/>
          <p:nvPr/>
        </p:nvSpPr>
        <p:spPr>
          <a:xfrm>
            <a:off x="5290457" y="1796143"/>
            <a:ext cx="5208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Welcome to Bankhead</a:t>
            </a:r>
          </a:p>
        </p:txBody>
      </p:sp>
    </p:spTree>
    <p:extLst>
      <p:ext uri="{BB962C8B-B14F-4D97-AF65-F5344CB8AC3E}">
        <p14:creationId xmlns:p14="http://schemas.microsoft.com/office/powerpoint/2010/main" val="39771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75DA423-1E6A-406A-9B05-E620EFA1F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GB" dirty="0"/>
              <a:t>9:00 – Our day begins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408C03-B752-49FB-ABD5-7ED758AE4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Parent/carer can bring pupils into the playground via gate 1 </a:t>
            </a:r>
            <a:r>
              <a:rPr lang="en-GB" err="1"/>
              <a:t>Broadlie</a:t>
            </a:r>
            <a:r>
              <a:rPr lang="en-GB"/>
              <a:t> Drive. </a:t>
            </a:r>
          </a:p>
          <a:p>
            <a:pPr marL="0" indent="0">
              <a:buNone/>
            </a:pPr>
            <a:r>
              <a:rPr lang="en-GB"/>
              <a:t>Pupils will play with their friends/buddy until the bell rings. Your buddy will help you to your line and then your teacher will take you to your class. </a:t>
            </a:r>
          </a:p>
          <a:p>
            <a:pPr marL="0" indent="0">
              <a:buNone/>
            </a:pPr>
            <a:r>
              <a:rPr lang="en-GB"/>
              <a:t>Breakfast Club, starts at 8:00am and costs £2.00 for the oldest pupil then £1.00 for additional siblings. Entrance is via the dinner hall at the main entrance of the school.</a:t>
            </a:r>
            <a:endParaRPr lang="en-GB" b="1" u="sng"/>
          </a:p>
        </p:txBody>
      </p:sp>
      <p:pic>
        <p:nvPicPr>
          <p:cNvPr id="9" name="Picture 8" descr="A child sitting at a table with colored pencils">
            <a:extLst>
              <a:ext uri="{FF2B5EF4-FFF2-40B4-BE49-F238E27FC236}">
                <a16:creationId xmlns:a16="http://schemas.microsoft.com/office/drawing/2014/main" id="{2210DDA7-BDDE-D3A0-BD8F-71DD95A8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23" b="50873"/>
          <a:stretch/>
        </p:blipFill>
        <p:spPr>
          <a:xfrm>
            <a:off x="5" y="4562042"/>
            <a:ext cx="4373545" cy="2295958"/>
          </a:xfrm>
          <a:prstGeom prst="rect">
            <a:avLst/>
          </a:prstGeom>
        </p:spPr>
      </p:pic>
      <p:pic>
        <p:nvPicPr>
          <p:cNvPr id="5" name="Picture 4" descr="A child kneeling on the floor with a group of kids sitting in the background&#10;&#10;AI-generated content may be incorrect.">
            <a:extLst>
              <a:ext uri="{FF2B5EF4-FFF2-40B4-BE49-F238E27FC236}">
                <a16:creationId xmlns:a16="http://schemas.microsoft.com/office/drawing/2014/main" id="{8B4E52B5-D1BA-A9E8-F244-943EC4DB03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99" r="1" b="53233"/>
          <a:stretch/>
        </p:blipFill>
        <p:spPr>
          <a:xfrm>
            <a:off x="20" y="2281428"/>
            <a:ext cx="4375897" cy="2295144"/>
          </a:xfrm>
          <a:prstGeom prst="rect">
            <a:avLst/>
          </a:prstGeom>
        </p:spPr>
      </p:pic>
      <p:pic>
        <p:nvPicPr>
          <p:cNvPr id="7" name="Picture 6" descr="A group of children using a tablet&#10;&#10;AI-generated content may be incorrect.">
            <a:extLst>
              <a:ext uri="{FF2B5EF4-FFF2-40B4-BE49-F238E27FC236}">
                <a16:creationId xmlns:a16="http://schemas.microsoft.com/office/drawing/2014/main" id="{8F12494A-7F4D-094F-38B2-A87507A0CC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697" r="-3" b="38870"/>
          <a:stretch/>
        </p:blipFill>
        <p:spPr>
          <a:xfrm>
            <a:off x="-5" y="10"/>
            <a:ext cx="4379976" cy="229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08FF2D7A-D5DE-4267-BAAE-70FF5B308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GB" dirty="0"/>
              <a:t>10:30 - Play Time </a:t>
            </a:r>
            <a:br>
              <a:rPr lang="en-GB" dirty="0"/>
            </a:br>
            <a:r>
              <a:rPr lang="en-GB" dirty="0"/>
              <a:t>(15 minutes)</a:t>
            </a:r>
          </a:p>
        </p:txBody>
      </p:sp>
      <p:pic>
        <p:nvPicPr>
          <p:cNvPr id="7" name="Picture 6" descr="A group of children holding a flag&#10;&#10;AI-generated content may be incorrect.">
            <a:extLst>
              <a:ext uri="{FF2B5EF4-FFF2-40B4-BE49-F238E27FC236}">
                <a16:creationId xmlns:a16="http://schemas.microsoft.com/office/drawing/2014/main" id="{93268124-4123-E629-E8A2-40DB677503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76" b="31625"/>
          <a:stretch/>
        </p:blipFill>
        <p:spPr>
          <a:xfrm>
            <a:off x="20" y="10"/>
            <a:ext cx="4373525" cy="342899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6C070765-B655-41D1-80B5-3333C2D93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100"/>
              <a:t>At 10:30am will go out into the playground to play. They should bring a small healthy snack to eat at play time! During play time, they will run around, play with their friends or sit at the tables and chat!</a:t>
            </a:r>
          </a:p>
          <a:p>
            <a:pPr marL="0" indent="0">
              <a:buNone/>
            </a:pPr>
            <a:r>
              <a:rPr lang="en-GB" sz="1100"/>
              <a:t>The playground can be a bit scary to begin with, so for the first few days pupils will play with their P7 buddies, this helps them get used to playing in the playground!</a:t>
            </a:r>
            <a:endParaRPr lang="en-GB" sz="1100" b="1" u="sng"/>
          </a:p>
          <a:p>
            <a:pPr marL="0" indent="0">
              <a:buNone/>
            </a:pPr>
            <a:r>
              <a:rPr lang="en-GB" sz="1100" b="1" u="sng"/>
              <a:t>CHALLENGE</a:t>
            </a:r>
          </a:p>
          <a:p>
            <a:pPr marL="0" indent="0">
              <a:buNone/>
            </a:pPr>
            <a:r>
              <a:rPr lang="en-GB" sz="1100"/>
              <a:t>Encourage your child to-</a:t>
            </a:r>
          </a:p>
          <a:p>
            <a:pPr marL="0" indent="0">
              <a:buNone/>
            </a:pPr>
            <a:r>
              <a:rPr lang="en-GB" sz="1100"/>
              <a:t>Practise putting on their shoes.</a:t>
            </a:r>
          </a:p>
          <a:p>
            <a:pPr marL="0" indent="0">
              <a:buNone/>
            </a:pPr>
            <a:r>
              <a:rPr lang="en-GB" sz="1100"/>
              <a:t>Practise buttoning/zipping their jacket</a:t>
            </a:r>
          </a:p>
          <a:p>
            <a:pPr marL="0" indent="0">
              <a:buNone/>
            </a:pPr>
            <a:r>
              <a:rPr lang="en-GB" sz="1100"/>
              <a:t>Practise opening up packets/peeling fruit, etc.</a:t>
            </a:r>
          </a:p>
          <a:p>
            <a:pPr marL="0" indent="0">
              <a:buNone/>
            </a:pPr>
            <a:r>
              <a:rPr lang="en-GB" sz="1100"/>
              <a:t>Make sure they can use the toilet and know about washing their hands.</a:t>
            </a:r>
          </a:p>
          <a:p>
            <a:pPr marL="0" indent="0">
              <a:buNone/>
            </a:pPr>
            <a:r>
              <a:rPr lang="en-GB" sz="1100"/>
              <a:t>Practise taking turns at games and sharing with others.</a:t>
            </a:r>
          </a:p>
          <a:p>
            <a:pPr marL="0" indent="0">
              <a:buNone/>
            </a:pPr>
            <a:r>
              <a:rPr lang="en-GB" sz="1100"/>
              <a:t>There will be adults to help in the playground, but it is important that pupils can do things on your own now they are a big P1!</a:t>
            </a:r>
          </a:p>
        </p:txBody>
      </p:sp>
      <p:pic>
        <p:nvPicPr>
          <p:cNvPr id="5" name="Picture 4" descr="A group of children standing on a log&#10;&#10;AI-generated content may be incorrect.">
            <a:extLst>
              <a:ext uri="{FF2B5EF4-FFF2-40B4-BE49-F238E27FC236}">
                <a16:creationId xmlns:a16="http://schemas.microsoft.com/office/drawing/2014/main" id="{B8E5F31F-AFC3-CDEE-B8EE-5919E2A591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73" b="27328"/>
          <a:stretch/>
        </p:blipFill>
        <p:spPr>
          <a:xfrm>
            <a:off x="20" y="3438457"/>
            <a:ext cx="43735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181" y="685800"/>
            <a:ext cx="6562905" cy="1485900"/>
          </a:xfrm>
        </p:spPr>
        <p:txBody>
          <a:bodyPr>
            <a:normAutofit/>
          </a:bodyPr>
          <a:lstStyle/>
          <a:p>
            <a:r>
              <a:rPr lang="en-GB" dirty="0"/>
              <a:t>12:30 - Lunch Time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534357BE-12C1-44A2-9602-77A2B5408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2987EF06-2107-4B57-BD71-DD0A401F4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81" y="1310655"/>
            <a:ext cx="6562905" cy="50482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Some people like to eat a school lunch and some like to bring a packed lunch, it’s really up to you!</a:t>
            </a:r>
          </a:p>
          <a:p>
            <a:pPr marL="0" indent="0">
              <a:buNone/>
            </a:pPr>
            <a:r>
              <a:rPr lang="en-US" dirty="0"/>
              <a:t>School lunches must be ordered via the Parent Pay app.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b="1" dirty="0"/>
              <a:t>www.parentpay.com</a:t>
            </a:r>
          </a:p>
          <a:p>
            <a:pPr marL="0" indent="0">
              <a:buNone/>
            </a:pPr>
            <a:r>
              <a:rPr lang="en-US" dirty="0"/>
              <a:t>You can order four weeks ahead</a:t>
            </a:r>
          </a:p>
          <a:p>
            <a:pPr marL="0" indent="0">
              <a:buNone/>
            </a:pPr>
            <a:r>
              <a:rPr lang="en-US" dirty="0"/>
              <a:t>Please discuss with your child the choices and place orders before 8am.</a:t>
            </a:r>
          </a:p>
          <a:p>
            <a:pPr marL="0" indent="0">
              <a:buNone/>
            </a:pPr>
            <a:r>
              <a:rPr lang="en-US" dirty="0"/>
              <a:t>We eat lunch in the lunch hall. For the first few weeks, their P7 buddy will help in the lunch hall.</a:t>
            </a:r>
          </a:p>
          <a:p>
            <a:pPr marL="0" indent="0">
              <a:buNone/>
            </a:pPr>
            <a:r>
              <a:rPr lang="en-US" dirty="0"/>
              <a:t>When they have finished their lunch pupils can go out to play!</a:t>
            </a:r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r>
              <a:rPr lang="en-US" b="1" u="sng" dirty="0"/>
              <a:t>CHALLENGE</a:t>
            </a:r>
          </a:p>
          <a:p>
            <a:pPr marL="0" indent="0">
              <a:buNone/>
            </a:pPr>
            <a:r>
              <a:rPr lang="en-US" dirty="0"/>
              <a:t>Encourage your child to-</a:t>
            </a:r>
          </a:p>
          <a:p>
            <a:pPr marL="0" indent="0">
              <a:buNone/>
            </a:pPr>
            <a:r>
              <a:rPr lang="en-US" dirty="0"/>
              <a:t>Practice using a knife and fork.</a:t>
            </a:r>
          </a:p>
          <a:p>
            <a:pPr marL="0" indent="0">
              <a:buNone/>
            </a:pPr>
            <a:r>
              <a:rPr lang="en-US" dirty="0"/>
              <a:t>Practice clearing away their plate from the table after they have eaten.</a:t>
            </a:r>
          </a:p>
          <a:p>
            <a:pPr marL="0" indent="0">
              <a:buNone/>
            </a:pPr>
            <a:r>
              <a:rPr lang="en-US" dirty="0"/>
              <a:t>Practice carrying their plate.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338" name="Picture 2" descr="Image">
            <a:extLst>
              <a:ext uri="{FF2B5EF4-FFF2-40B4-BE49-F238E27FC236}">
                <a16:creationId xmlns:a16="http://schemas.microsoft.com/office/drawing/2014/main" id="{008D4834-1D8A-42A2-B76B-170EDBAC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7" y="0"/>
            <a:ext cx="3968684" cy="32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">
            <a:extLst>
              <a:ext uri="{FF2B5EF4-FFF2-40B4-BE49-F238E27FC236}">
                <a16:creationId xmlns:a16="http://schemas.microsoft.com/office/drawing/2014/main" id="{E25FE03C-B6B6-4A65-96F8-A3D40E12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" y="3582013"/>
            <a:ext cx="3981927" cy="2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title="Side ba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GB" dirty="0"/>
              <a:t>Home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84" y="1638300"/>
            <a:ext cx="617677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We invite parents/carers to collect pupils from the playground, this helps everyone to get to know each other! </a:t>
            </a:r>
          </a:p>
          <a:p>
            <a:pPr marL="0" indent="0">
              <a:buNone/>
            </a:pPr>
            <a:r>
              <a:rPr lang="en-GB" sz="3200" dirty="0"/>
              <a:t>Please arrive via gate 1 </a:t>
            </a:r>
            <a:r>
              <a:rPr lang="en-GB" sz="3200" dirty="0" err="1"/>
              <a:t>Broadlie</a:t>
            </a:r>
            <a:r>
              <a:rPr lang="en-GB" sz="3200" dirty="0"/>
              <a:t> Drive.</a:t>
            </a:r>
          </a:p>
          <a:p>
            <a:pPr marL="0" indent="0">
              <a:buNone/>
            </a:pPr>
            <a:endParaRPr lang="en-GB" sz="4400" dirty="0"/>
          </a:p>
        </p:txBody>
      </p:sp>
      <p:pic>
        <p:nvPicPr>
          <p:cNvPr id="13316" name="Picture 4" descr="25 Clock 3pm Stock Photos, Pictures &amp; Royalty-Free Images - iStock">
            <a:extLst>
              <a:ext uri="{FF2B5EF4-FFF2-40B4-BE49-F238E27FC236}">
                <a16:creationId xmlns:a16="http://schemas.microsoft.com/office/drawing/2014/main" id="{19D6F367-6EFC-45A3-853A-2BA7875B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6" y="1081922"/>
            <a:ext cx="2758519" cy="4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6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en-GB" dirty="0"/>
              <a:t>Uniform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888" y="1384144"/>
            <a:ext cx="5553307" cy="5217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/>
              <a:t>When children come to school, they wear a uniform. We are very proud of our school uniform and think it is very smart!</a:t>
            </a:r>
          </a:p>
          <a:p>
            <a:pPr marL="109728" indent="0">
              <a:buNone/>
            </a:pPr>
            <a:r>
              <a:rPr lang="en-GB" sz="1400" b="1" dirty="0"/>
              <a:t>Our uniform consists of:</a:t>
            </a:r>
          </a:p>
          <a:p>
            <a:r>
              <a:rPr lang="en-GB" sz="1400" dirty="0"/>
              <a:t>(P1-P6) Pale blue polo shirt </a:t>
            </a:r>
            <a:r>
              <a:rPr lang="en-GB" sz="1400" b="1" dirty="0"/>
              <a:t>or</a:t>
            </a:r>
            <a:r>
              <a:rPr lang="en-GB" sz="1400" dirty="0"/>
              <a:t> white shirt &amp; striped Bankhead Primary School tie</a:t>
            </a:r>
          </a:p>
          <a:p>
            <a:r>
              <a:rPr lang="en-GB" sz="1400" dirty="0"/>
              <a:t>(P7) White shirt &amp; navy blue Bankhead P7 tie</a:t>
            </a:r>
          </a:p>
          <a:p>
            <a:r>
              <a:rPr lang="en-GB" sz="1400" dirty="0"/>
              <a:t>Royal blue or grey jumper/sweater or cardigan</a:t>
            </a:r>
          </a:p>
          <a:p>
            <a:r>
              <a:rPr lang="en-GB" sz="1400" dirty="0"/>
              <a:t>Grey skirt, pinafore or trouser</a:t>
            </a:r>
          </a:p>
          <a:p>
            <a:r>
              <a:rPr lang="en-GB" sz="1400" dirty="0"/>
              <a:t>Ties are available to buy today £7.00</a:t>
            </a:r>
          </a:p>
          <a:p>
            <a:pPr marL="109728" indent="0">
              <a:buNone/>
            </a:pPr>
            <a:endParaRPr lang="en-GB" sz="1400" dirty="0"/>
          </a:p>
          <a:p>
            <a:pPr marL="109728" indent="0">
              <a:buNone/>
            </a:pPr>
            <a:r>
              <a:rPr lang="en-GB" sz="1400" b="1" dirty="0"/>
              <a:t>Please label all items of clothing and other belongings with your child's name.  </a:t>
            </a:r>
            <a:endParaRPr lang="en-GB" sz="1400" dirty="0"/>
          </a:p>
          <a:p>
            <a:pPr marL="0" indent="0">
              <a:buNone/>
            </a:pPr>
            <a:r>
              <a:rPr lang="en-GB" sz="1400" b="1" u="sng" dirty="0"/>
              <a:t>Uniform Suppliers</a:t>
            </a:r>
          </a:p>
          <a:p>
            <a:pPr marL="0" indent="0">
              <a:buNone/>
            </a:pPr>
            <a:r>
              <a:rPr lang="en-GB" sz="1400" b="1" u="sng" dirty="0">
                <a:hlinkClick r:id="rId2"/>
              </a:rPr>
              <a:t>www.schoolwearmadeeasy.com/badged-school-uniform/a-d/b/bankheadprimary-school-knightswood</a:t>
            </a:r>
            <a:endParaRPr lang="en-GB" sz="1400" b="1" u="sng" dirty="0"/>
          </a:p>
          <a:p>
            <a:pPr marL="0" indent="0">
              <a:buNone/>
            </a:pPr>
            <a:r>
              <a:rPr lang="en-GB" sz="1400" b="1" u="sng" dirty="0"/>
              <a:t>https://myclothing.com/Bankhead-primary/-school/27662.school</a:t>
            </a:r>
          </a:p>
          <a:p>
            <a:pPr marL="0" indent="0">
              <a:buNone/>
            </a:pPr>
            <a:endParaRPr lang="en-GB" sz="800" b="1" u="sng" dirty="0"/>
          </a:p>
          <a:p>
            <a:pPr marL="0" indent="0">
              <a:buNone/>
            </a:pPr>
            <a:endParaRPr lang="en-GB" sz="800" b="1" u="sng" dirty="0"/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endParaRPr lang="en-GB" sz="800" dirty="0"/>
          </a:p>
          <a:p>
            <a:endParaRPr lang="en-GB" sz="800" dirty="0"/>
          </a:p>
          <a:p>
            <a:endParaRPr lang="en-GB" sz="800" dirty="0"/>
          </a:p>
          <a:p>
            <a:endParaRPr lang="en-GB" sz="800" dirty="0"/>
          </a:p>
        </p:txBody>
      </p:sp>
      <p:pic>
        <p:nvPicPr>
          <p:cNvPr id="14" name="Picture 13" descr="A child in a blue dress&#10;&#10;AI-generated content may be incorrect.">
            <a:extLst>
              <a:ext uri="{FF2B5EF4-FFF2-40B4-BE49-F238E27FC236}">
                <a16:creationId xmlns:a16="http://schemas.microsoft.com/office/drawing/2014/main" id="{9D26ED6B-2D11-FDF4-3E7D-F3DD9136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5025"/>
          <a:stretch/>
        </p:blipFill>
        <p:spPr>
          <a:xfrm>
            <a:off x="6467706" y="10"/>
            <a:ext cx="2679341" cy="3438410"/>
          </a:xfrm>
          <a:prstGeom prst="rect">
            <a:avLst/>
          </a:prstGeom>
        </p:spPr>
      </p:pic>
      <p:pic>
        <p:nvPicPr>
          <p:cNvPr id="8" name="Picture 7" descr="A child and child standing together&#10;&#10;AI-generated content may be incorrect.">
            <a:extLst>
              <a:ext uri="{FF2B5EF4-FFF2-40B4-BE49-F238E27FC236}">
                <a16:creationId xmlns:a16="http://schemas.microsoft.com/office/drawing/2014/main" id="{8E8475AA-1FDD-5736-EA4D-A36AAA8634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15025"/>
          <a:stretch/>
        </p:blipFill>
        <p:spPr>
          <a:xfrm>
            <a:off x="9147049" y="-279"/>
            <a:ext cx="3044952" cy="3438420"/>
          </a:xfrm>
          <a:prstGeom prst="rect">
            <a:avLst/>
          </a:prstGeom>
        </p:spPr>
      </p:pic>
      <p:pic>
        <p:nvPicPr>
          <p:cNvPr id="10" name="Picture 9" descr="A child standing in a school uniform&#10;&#10;AI-generated content may be incorrect.">
            <a:extLst>
              <a:ext uri="{FF2B5EF4-FFF2-40B4-BE49-F238E27FC236}">
                <a16:creationId xmlns:a16="http://schemas.microsoft.com/office/drawing/2014/main" id="{75C37138-D645-D5BF-6390-53D7E1271A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" b="15491"/>
          <a:stretch/>
        </p:blipFill>
        <p:spPr>
          <a:xfrm>
            <a:off x="6467704" y="3438421"/>
            <a:ext cx="2679344" cy="3419581"/>
          </a:xfrm>
          <a:prstGeom prst="rect">
            <a:avLst/>
          </a:prstGeom>
        </p:spPr>
      </p:pic>
      <p:pic>
        <p:nvPicPr>
          <p:cNvPr id="12" name="Picture 11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4EE3921C-3329-20A5-6FC8-8A23DF6B3C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15484"/>
          <a:stretch/>
        </p:blipFill>
        <p:spPr>
          <a:xfrm>
            <a:off x="9147048" y="3438144"/>
            <a:ext cx="3044952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en-GB" dirty="0"/>
              <a:t>Learning at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443531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Pupils will learn lots of new and exciting things! In the next few slides we will show you the different curricular areas.</a:t>
            </a:r>
          </a:p>
        </p:txBody>
      </p:sp>
      <p:pic>
        <p:nvPicPr>
          <p:cNvPr id="9" name="Picture 8" descr="A child standing next to a table with cards&#10;&#10;AI-generated content may be incorrect.">
            <a:extLst>
              <a:ext uri="{FF2B5EF4-FFF2-40B4-BE49-F238E27FC236}">
                <a16:creationId xmlns:a16="http://schemas.microsoft.com/office/drawing/2014/main" id="{57CF5893-7268-823E-1E1C-4252EE7A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331" b="4"/>
          <a:stretch/>
        </p:blipFill>
        <p:spPr>
          <a:xfrm>
            <a:off x="6104467" y="2265037"/>
            <a:ext cx="2445173" cy="3749039"/>
          </a:xfrm>
          <a:prstGeom prst="rect">
            <a:avLst/>
          </a:prstGeom>
        </p:spPr>
      </p:pic>
      <p:pic>
        <p:nvPicPr>
          <p:cNvPr id="7" name="Picture 6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148BCF8E-E77C-4E41-686D-5204F14823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30" r="1" b="24334"/>
          <a:stretch/>
        </p:blipFill>
        <p:spPr>
          <a:xfrm>
            <a:off x="8710507" y="2265037"/>
            <a:ext cx="2262293" cy="1747816"/>
          </a:xfrm>
          <a:prstGeom prst="rect">
            <a:avLst/>
          </a:prstGeom>
        </p:spPr>
      </p:pic>
      <p:pic>
        <p:nvPicPr>
          <p:cNvPr id="11" name="Picture 10" descr="A child playing with sticks on a white paper&#10;&#10;AI-generated content may be incorrect.">
            <a:extLst>
              <a:ext uri="{FF2B5EF4-FFF2-40B4-BE49-F238E27FC236}">
                <a16:creationId xmlns:a16="http://schemas.microsoft.com/office/drawing/2014/main" id="{4982AE18-4198-F6E7-2E46-D1320E53E3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38653"/>
          <a:stretch/>
        </p:blipFill>
        <p:spPr>
          <a:xfrm>
            <a:off x="8710507" y="4169734"/>
            <a:ext cx="2262293" cy="18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08FF2D7A-D5DE-4267-BAAE-70FF5B308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GB" dirty="0"/>
              <a:t>Literacy - Reading</a:t>
            </a:r>
          </a:p>
        </p:txBody>
      </p:sp>
      <p:pic>
        <p:nvPicPr>
          <p:cNvPr id="4" name="Picture 3" descr="A child and child sitting at a table&#10;&#10;AI-generated content may be incorrect.">
            <a:extLst>
              <a:ext uri="{FF2B5EF4-FFF2-40B4-BE49-F238E27FC236}">
                <a16:creationId xmlns:a16="http://schemas.microsoft.com/office/drawing/2014/main" id="{9D030219-0BAE-6624-C9AD-CD49877C64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22"/>
          <a:stretch/>
        </p:blipFill>
        <p:spPr>
          <a:xfrm>
            <a:off x="20" y="10"/>
            <a:ext cx="4373525" cy="3428990"/>
          </a:xfrm>
          <a:prstGeom prst="rect">
            <a:avLst/>
          </a:prstGeom>
        </p:spPr>
      </p:pic>
      <p:sp>
        <p:nvSpPr>
          <p:cNvPr id="3086" name="Rectangle 3085">
            <a:extLst>
              <a:ext uri="{FF2B5EF4-FFF2-40B4-BE49-F238E27FC236}">
                <a16:creationId xmlns:a16="http://schemas.microsoft.com/office/drawing/2014/main" id="{6C070765-B655-41D1-80B5-3333C2D93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79" name="Content Placeholder 3078">
            <a:extLst>
              <a:ext uri="{FF2B5EF4-FFF2-40B4-BE49-F238E27FC236}">
                <a16:creationId xmlns:a16="http://schemas.microsoft.com/office/drawing/2014/main" id="{F959A78C-351C-403E-B726-9231F95F2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/>
              <a:t>In Bankhead, we LOVE reading!</a:t>
            </a:r>
          </a:p>
          <a:p>
            <a:pPr marL="0" indent="0">
              <a:buNone/>
            </a:pPr>
            <a:endParaRPr lang="en-US" sz="1700" b="1"/>
          </a:p>
          <a:p>
            <a:pPr marL="0" indent="0">
              <a:buNone/>
            </a:pPr>
            <a:r>
              <a:rPr lang="en-US" sz="1700"/>
              <a:t>Pupils will learn how to read lots of new words and before you know it, they will be reading lots of their favourite books!</a:t>
            </a:r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r>
              <a:rPr lang="en-US" sz="1700" b="1" u="sng"/>
              <a:t>CHALLENGE</a:t>
            </a:r>
          </a:p>
          <a:p>
            <a:pPr marL="0" indent="0">
              <a:buNone/>
            </a:pPr>
            <a:r>
              <a:rPr lang="en-US" sz="1700"/>
              <a:t>Sing some nursery rhymes or make up your own silly stories!</a:t>
            </a:r>
          </a:p>
          <a:p>
            <a:pPr marL="0" indent="0">
              <a:buNone/>
            </a:pPr>
            <a:r>
              <a:rPr lang="en-US" sz="1700"/>
              <a:t>Read a book each day.</a:t>
            </a:r>
          </a:p>
          <a:p>
            <a:pPr marL="0" indent="0">
              <a:buNone/>
            </a:pPr>
            <a:r>
              <a:rPr lang="en-US" sz="1700"/>
              <a:t>Talk about their favourite story.</a:t>
            </a:r>
          </a:p>
        </p:txBody>
      </p:sp>
      <p:pic>
        <p:nvPicPr>
          <p:cNvPr id="6" name="Picture 5" descr="A group of children sitting on a bench reading books&#10;&#10;AI-generated content may be incorrect.">
            <a:extLst>
              <a:ext uri="{FF2B5EF4-FFF2-40B4-BE49-F238E27FC236}">
                <a16:creationId xmlns:a16="http://schemas.microsoft.com/office/drawing/2014/main" id="{684C150E-3C40-3FAD-05DA-5302B3F0F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22"/>
          <a:stretch/>
        </p:blipFill>
        <p:spPr>
          <a:xfrm>
            <a:off x="20" y="3438457"/>
            <a:ext cx="43735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F1D9E15-24C9-4D3B-96A0-95BB465B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GB" dirty="0"/>
              <a:t>Literacy – Phonics and Spelling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Pupils will learn lots of new sounds that will help them with reading and spelling. They will learn how to spell common/tricky words!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learn in lots of different ways!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C82AAA-6CDE-45E7-B8C8-E1809E5D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1DA3D-752E-FD1B-116B-C20C6770B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65" r="33391"/>
          <a:stretch/>
        </p:blipFill>
        <p:spPr>
          <a:xfrm rot="5400000">
            <a:off x="8132502" y="-80114"/>
            <a:ext cx="3079729" cy="37776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1B3433-1A32-80D3-646E-9FF2D89BF3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00" r="27756"/>
          <a:stretch/>
        </p:blipFill>
        <p:spPr>
          <a:xfrm rot="5400000">
            <a:off x="8223511" y="3186681"/>
            <a:ext cx="2989335" cy="386925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491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29474F7A-C90E-4979-90EB-8783E10D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GB" dirty="0"/>
              <a:t>Literacy - Writing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4CAED-F549-487C-6483-8CDE7E7D08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69"/>
          <a:stretch/>
        </p:blipFill>
        <p:spPr>
          <a:xfrm rot="5400000">
            <a:off x="-1242228" y="1242227"/>
            <a:ext cx="6858000" cy="4373546"/>
          </a:xfrm>
          <a:prstGeom prst="rect">
            <a:avLst/>
          </a:prstGeom>
        </p:spPr>
      </p:pic>
      <p:sp>
        <p:nvSpPr>
          <p:cNvPr id="2082" name="Rectangle 2081">
            <a:extLst>
              <a:ext uri="{FF2B5EF4-FFF2-40B4-BE49-F238E27FC236}">
                <a16:creationId xmlns:a16="http://schemas.microsoft.com/office/drawing/2014/main" id="{B89F1C51-9A32-41EF-A4FB-15FDD4142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In Primary One we write about lots of interesting things. Your child will soon be writing their own fabulous stories!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 u="sng"/>
              <a:t>CHALLENGE</a:t>
            </a:r>
          </a:p>
          <a:p>
            <a:pPr marL="0" indent="0">
              <a:buNone/>
            </a:pPr>
            <a:r>
              <a:rPr lang="en-GB"/>
              <a:t>Spend time drawing and colouring. Can your child hold their pencil using the correct grip?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F7DD9D-228D-4B97-A6AC-6D8FB204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GB" dirty="0"/>
              <a:t>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329" y="1564064"/>
            <a:ext cx="5793475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000" dirty="0"/>
          </a:p>
          <a:p>
            <a:pPr marL="0" indent="0">
              <a:buNone/>
            </a:pPr>
            <a:r>
              <a:rPr lang="en-GB" sz="3000" dirty="0"/>
              <a:t>You will learn new languages! In school, we learn some French!</a:t>
            </a:r>
          </a:p>
          <a:p>
            <a:pPr marL="0" indent="0">
              <a:buNone/>
            </a:pPr>
            <a:r>
              <a:rPr lang="en-GB" sz="3000" dirty="0"/>
              <a:t>Each year, we celebrate European Day of Languages.</a:t>
            </a:r>
          </a:p>
          <a:p>
            <a:pPr marL="0" indent="0">
              <a:buNone/>
            </a:pPr>
            <a:endParaRPr lang="en-GB" sz="3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E37DBE-5576-4E27-97C0-75925347A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1266" name="Picture 2" descr="french flag with heart 3550231 Vector Art at Vecteezy">
            <a:extLst>
              <a:ext uri="{FF2B5EF4-FFF2-40B4-BE49-F238E27FC236}">
                <a16:creationId xmlns:a16="http://schemas.microsoft.com/office/drawing/2014/main" id="{6B4ED532-2F1C-4EBF-A185-042CEBB8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27" y="1213701"/>
            <a:ext cx="3506771" cy="42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4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AEBAD-F3BE-433C-BEE5-D8EB4DF7B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0A3957AE-A940-4E68-87B4-0E45E7C91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760C852-3FFF-4139-9954-94B7B67885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A41B02-EA72-438A-9E5B-EDCF85C1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9" y="1788454"/>
            <a:ext cx="3693820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cap="all"/>
              <a:t>Many of you joined us at our </a:t>
            </a:r>
            <a:br>
              <a:rPr lang="en-US" sz="3400" cap="all"/>
            </a:br>
            <a:r>
              <a:rPr lang="en-US" sz="3400" cap="all"/>
              <a:t>February Fling</a:t>
            </a:r>
          </a:p>
        </p:txBody>
      </p:sp>
      <p:pic>
        <p:nvPicPr>
          <p:cNvPr id="5" name="Content Placeholder 4" descr="A child looking through a hole in a cardboard box&#10;&#10;AI-generated content may be incorrect.">
            <a:extLst>
              <a:ext uri="{FF2B5EF4-FFF2-40B4-BE49-F238E27FC236}">
                <a16:creationId xmlns:a16="http://schemas.microsoft.com/office/drawing/2014/main" id="{729EC058-82BB-9FC3-4954-FB328A863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300"/>
          <a:stretch/>
        </p:blipFill>
        <p:spPr>
          <a:xfrm>
            <a:off x="6096000" y="10"/>
            <a:ext cx="6092823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616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en-GB" dirty="0"/>
              <a:t>Numeracy and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/>
              <a:t>Pupils will learn lots in their first year of Primary school! In no time, they will be adding and subtracting like a pro. They will be using money, exploring shape, using data. By the end of Primary One they will be a “</a:t>
            </a:r>
            <a:r>
              <a:rPr lang="en-GB" sz="1400" err="1"/>
              <a:t>mathemagician</a:t>
            </a:r>
            <a:r>
              <a:rPr lang="en-GB" sz="1400"/>
              <a:t>!”</a:t>
            </a:r>
          </a:p>
          <a:p>
            <a:pPr marL="0" indent="0">
              <a:buNone/>
            </a:pPr>
            <a:endParaRPr lang="en-GB" sz="1400"/>
          </a:p>
          <a:p>
            <a:pPr marL="0" indent="0">
              <a:buNone/>
            </a:pPr>
            <a:r>
              <a:rPr lang="en-GB" sz="1400" b="1" u="sng"/>
              <a:t>Challenge</a:t>
            </a:r>
          </a:p>
          <a:p>
            <a:pPr marL="0" indent="0">
              <a:buNone/>
            </a:pPr>
            <a:r>
              <a:rPr lang="en-GB" sz="1400"/>
              <a:t>Encourage your child to-</a:t>
            </a:r>
          </a:p>
          <a:p>
            <a:pPr marL="0" indent="0">
              <a:buNone/>
            </a:pPr>
            <a:r>
              <a:rPr lang="en-GB" sz="1400"/>
              <a:t>Count to 10 to 10</a:t>
            </a:r>
          </a:p>
          <a:p>
            <a:pPr marL="0" indent="0">
              <a:buNone/>
            </a:pPr>
            <a:r>
              <a:rPr lang="en-GB" sz="1400"/>
              <a:t>Sort and match – you can do this with socks!</a:t>
            </a:r>
          </a:p>
          <a:p>
            <a:pPr marL="0" indent="0">
              <a:buNone/>
            </a:pPr>
            <a:r>
              <a:rPr lang="en-GB" sz="1400"/>
              <a:t>Weigh and measure by baking!</a:t>
            </a:r>
          </a:p>
          <a:p>
            <a:pPr marL="0" indent="0">
              <a:buNone/>
            </a:pPr>
            <a:r>
              <a:rPr lang="en-GB" sz="1400"/>
              <a:t>Count objects around your home.</a:t>
            </a:r>
          </a:p>
          <a:p>
            <a:pPr marL="0" indent="0">
              <a:buNone/>
            </a:pPr>
            <a:r>
              <a:rPr lang="en-GB" sz="1400"/>
              <a:t>Look for numbers when you are out and about 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952B4560-B126-4087-95A6-860FE347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845"/>
          <a:stretch/>
        </p:blipFill>
        <p:spPr bwMode="auto">
          <a:xfrm>
            <a:off x="6102096" y="4212707"/>
            <a:ext cx="3044952" cy="264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wo girls sitting at a table&#10;&#10;AI-generated content may be incorrect.">
            <a:extLst>
              <a:ext uri="{FF2B5EF4-FFF2-40B4-BE49-F238E27FC236}">
                <a16:creationId xmlns:a16="http://schemas.microsoft.com/office/drawing/2014/main" id="{A9780EF9-ED9B-D0C8-FBD3-EBC4717F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88" r="4" b="4"/>
          <a:stretch/>
        </p:blipFill>
        <p:spPr>
          <a:xfrm>
            <a:off x="9147049" y="4203287"/>
            <a:ext cx="3044952" cy="2654714"/>
          </a:xfrm>
          <a:prstGeom prst="rect">
            <a:avLst/>
          </a:prstGeom>
        </p:spPr>
      </p:pic>
      <p:pic>
        <p:nvPicPr>
          <p:cNvPr id="5" name="Picture 4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542531E4-6264-0BC0-A628-48C519AFE2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572" r="-1" b="27373"/>
          <a:stretch/>
        </p:blipFill>
        <p:spPr>
          <a:xfrm>
            <a:off x="6102096" y="10"/>
            <a:ext cx="6089904" cy="421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75DA423-1E6A-406A-9B05-E620EFA1F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GB" dirty="0"/>
              <a:t>Health and Wellbeing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408C03-B752-49FB-ABD5-7ED758AE4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/>
              <a:t>In school we like to learn about how to keep ourselves healthy and safe. We really enjoy P.E. activities!</a:t>
            </a:r>
          </a:p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r>
              <a:rPr lang="en-GB" sz="1900" b="1" u="sng"/>
              <a:t>Challenge</a:t>
            </a:r>
          </a:p>
          <a:p>
            <a:pPr marL="0" indent="0">
              <a:buNone/>
            </a:pPr>
            <a:r>
              <a:rPr lang="en-GB" sz="1900"/>
              <a:t>Talk with your child about the ways you can keep yourself healthy and safe!</a:t>
            </a:r>
          </a:p>
          <a:p>
            <a:pPr marL="0" indent="0">
              <a:buNone/>
            </a:pPr>
            <a:r>
              <a:rPr lang="en-GB" sz="1900"/>
              <a:t>Try skipping</a:t>
            </a:r>
          </a:p>
          <a:p>
            <a:pPr marL="0" indent="0">
              <a:buNone/>
            </a:pPr>
            <a:r>
              <a:rPr lang="en-GB" sz="1900"/>
              <a:t>Play lots of active games</a:t>
            </a:r>
          </a:p>
          <a:p>
            <a:pPr marL="0" indent="0">
              <a:buNone/>
            </a:pPr>
            <a:r>
              <a:rPr lang="en-GB" sz="1900"/>
              <a:t> </a:t>
            </a:r>
          </a:p>
        </p:txBody>
      </p:sp>
      <p:pic>
        <p:nvPicPr>
          <p:cNvPr id="9" name="Picture 8" descr="A group of people standing in a circle&#10;&#10;AI-generated content may be incorrect.">
            <a:extLst>
              <a:ext uri="{FF2B5EF4-FFF2-40B4-BE49-F238E27FC236}">
                <a16:creationId xmlns:a16="http://schemas.microsoft.com/office/drawing/2014/main" id="{B201BEC7-6E53-8380-1B11-35920E377F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818" b="27678"/>
          <a:stretch/>
        </p:blipFill>
        <p:spPr>
          <a:xfrm>
            <a:off x="5" y="4562042"/>
            <a:ext cx="4373545" cy="2295958"/>
          </a:xfrm>
          <a:prstGeom prst="rect">
            <a:avLst/>
          </a:prstGeom>
        </p:spPr>
      </p:pic>
      <p:pic>
        <p:nvPicPr>
          <p:cNvPr id="7" name="Picture 6" descr="A group of people holding a hoop&#10;&#10;AI-generated content may be incorrect.">
            <a:extLst>
              <a:ext uri="{FF2B5EF4-FFF2-40B4-BE49-F238E27FC236}">
                <a16:creationId xmlns:a16="http://schemas.microsoft.com/office/drawing/2014/main" id="{1FC7AD97-0AA6-88C7-B20E-65DB115CEC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09" r="2" b="9692"/>
          <a:stretch/>
        </p:blipFill>
        <p:spPr>
          <a:xfrm>
            <a:off x="20" y="2281428"/>
            <a:ext cx="4375897" cy="2295144"/>
          </a:xfrm>
          <a:prstGeom prst="rect">
            <a:avLst/>
          </a:prstGeom>
        </p:spPr>
      </p:pic>
      <p:pic>
        <p:nvPicPr>
          <p:cNvPr id="5" name="Picture 4" descr="A group of children playing with toys&#10;&#10;AI-generated content may be incorrect.">
            <a:extLst>
              <a:ext uri="{FF2B5EF4-FFF2-40B4-BE49-F238E27FC236}">
                <a16:creationId xmlns:a16="http://schemas.microsoft.com/office/drawing/2014/main" id="{73415712-B301-1ED3-3764-9FA151916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11" r="1" b="21654"/>
          <a:stretch/>
        </p:blipFill>
        <p:spPr>
          <a:xfrm>
            <a:off x="-5" y="10"/>
            <a:ext cx="4379976" cy="229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en-GB" dirty="0"/>
              <a:t>Expressive Arts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In Primary One pupils will take part in lots of art and design, music and drama activities!</a:t>
            </a:r>
          </a:p>
          <a:p>
            <a:pPr marL="0" indent="0">
              <a:buNone/>
            </a:pPr>
            <a:r>
              <a:rPr lang="en-GB" b="1" u="sng"/>
              <a:t>Challenge</a:t>
            </a:r>
          </a:p>
          <a:p>
            <a:pPr marL="0" indent="0">
              <a:buNone/>
            </a:pPr>
            <a:r>
              <a:rPr lang="en-GB"/>
              <a:t>Sing lots of songs and rhymes!</a:t>
            </a:r>
          </a:p>
          <a:p>
            <a:pPr marL="0" indent="0">
              <a:buNone/>
            </a:pPr>
            <a:r>
              <a:rPr lang="en-GB"/>
              <a:t>Colour in a picture.</a:t>
            </a:r>
          </a:p>
        </p:txBody>
      </p:sp>
      <p:pic>
        <p:nvPicPr>
          <p:cNvPr id="13" name="Picture 12" descr="A group of kids in clothing&#10;&#10;AI-generated content may be incorrect.">
            <a:extLst>
              <a:ext uri="{FF2B5EF4-FFF2-40B4-BE49-F238E27FC236}">
                <a16:creationId xmlns:a16="http://schemas.microsoft.com/office/drawing/2014/main" id="{0EF27A68-8E54-145E-F2DC-C02E5707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07" b="-2"/>
          <a:stretch/>
        </p:blipFill>
        <p:spPr>
          <a:xfrm rot="5400000">
            <a:off x="5905362" y="196734"/>
            <a:ext cx="3438420" cy="3044952"/>
          </a:xfrm>
          <a:prstGeom prst="rect">
            <a:avLst/>
          </a:prstGeom>
        </p:spPr>
      </p:pic>
      <p:pic>
        <p:nvPicPr>
          <p:cNvPr id="9" name="Picture 8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47691768-DC27-0119-B52E-5497EC11B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37" r="-1" b="11988"/>
          <a:stretch/>
        </p:blipFill>
        <p:spPr>
          <a:xfrm>
            <a:off x="9147049" y="-279"/>
            <a:ext cx="3044952" cy="3438420"/>
          </a:xfrm>
          <a:prstGeom prst="rect">
            <a:avLst/>
          </a:prstGeom>
        </p:spPr>
      </p:pic>
      <p:pic>
        <p:nvPicPr>
          <p:cNvPr id="7" name="Picture 6" descr="A child sitting at a table with colored pencils&#10;&#10;AI-generated content may be incorrect.">
            <a:extLst>
              <a:ext uri="{FF2B5EF4-FFF2-40B4-BE49-F238E27FC236}">
                <a16:creationId xmlns:a16="http://schemas.microsoft.com/office/drawing/2014/main" id="{93CDB55A-54CE-1DC9-76FD-F563D35D1D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15491"/>
          <a:stretch/>
        </p:blipFill>
        <p:spPr>
          <a:xfrm>
            <a:off x="6102096" y="3438421"/>
            <a:ext cx="3044952" cy="3419581"/>
          </a:xfrm>
          <a:prstGeom prst="rect">
            <a:avLst/>
          </a:prstGeom>
        </p:spPr>
      </p:pic>
      <p:pic>
        <p:nvPicPr>
          <p:cNvPr id="4" name="Picture 3" descr="A group of boys wearing pirate hats&#10;&#10;AI-generated content may be incorrect.">
            <a:extLst>
              <a:ext uri="{FF2B5EF4-FFF2-40B4-BE49-F238E27FC236}">
                <a16:creationId xmlns:a16="http://schemas.microsoft.com/office/drawing/2014/main" id="{F2A020AE-9B84-AD13-CABB-657046EF6D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" b="15484"/>
          <a:stretch/>
        </p:blipFill>
        <p:spPr>
          <a:xfrm>
            <a:off x="9147048" y="3438144"/>
            <a:ext cx="3044952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GB" dirty="0"/>
              <a:t>Sciences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2279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4600" dirty="0"/>
              <a:t>Science helps us to understand the world around us! Here are some of our pupils investigating static electricity!</a:t>
            </a:r>
          </a:p>
          <a:p>
            <a:pPr marL="0" indent="0">
              <a:buNone/>
            </a:pPr>
            <a:endParaRPr lang="en-GB" sz="4600" dirty="0"/>
          </a:p>
          <a:p>
            <a:pPr marL="0" indent="0">
              <a:buNone/>
            </a:pPr>
            <a:r>
              <a:rPr lang="en-GB" sz="4600" b="1" u="sng" dirty="0"/>
              <a:t>Challenge</a:t>
            </a:r>
          </a:p>
          <a:p>
            <a:pPr marL="0" indent="0">
              <a:buNone/>
            </a:pPr>
            <a:r>
              <a:rPr lang="en-GB" sz="4600" dirty="0"/>
              <a:t>Try a simple science experiment. Here are some ideas.</a:t>
            </a:r>
          </a:p>
          <a:p>
            <a:pPr marL="0" indent="0">
              <a:buNone/>
            </a:pPr>
            <a:r>
              <a:rPr lang="en-GB" sz="4600" dirty="0">
                <a:hlinkClick r:id="rId2"/>
              </a:rPr>
              <a:t>http://www.sciencefun.org/kidszone/experiments/</a:t>
            </a:r>
            <a:endParaRPr lang="en-GB" sz="4600" dirty="0"/>
          </a:p>
        </p:txBody>
      </p:sp>
      <p:pic>
        <p:nvPicPr>
          <p:cNvPr id="8196" name="Picture 4" descr="Image">
            <a:extLst>
              <a:ext uri="{FF2B5EF4-FFF2-40B4-BE49-F238E27FC236}">
                <a16:creationId xmlns:a16="http://schemas.microsoft.com/office/drawing/2014/main" id="{6760BB21-4ACF-4E52-9776-95F65534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610" y="222118"/>
            <a:ext cx="2922309" cy="24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">
            <a:extLst>
              <a:ext uri="{FF2B5EF4-FFF2-40B4-BE49-F238E27FC236}">
                <a16:creationId xmlns:a16="http://schemas.microsoft.com/office/drawing/2014/main" id="{CC5D9257-8754-453A-AA55-1E4F2FEA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06" y="222118"/>
            <a:ext cx="2757144" cy="24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1" y="685800"/>
            <a:ext cx="4106636" cy="1485900"/>
          </a:xfrm>
        </p:spPr>
        <p:txBody>
          <a:bodyPr>
            <a:normAutofit/>
          </a:bodyPr>
          <a:lstStyle/>
          <a:p>
            <a:r>
              <a:rPr lang="en-GB" dirty="0"/>
              <a:t>Social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48" y="1432875"/>
            <a:ext cx="5905697" cy="4602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/>
              <a:t>We develop an understanding of people, places, events, society, economy and geography through Social Studies.</a:t>
            </a:r>
          </a:p>
          <a:p>
            <a:pPr marL="0" indent="0">
              <a:buNone/>
            </a:pPr>
            <a:r>
              <a:rPr lang="en-GB" sz="3000" b="1" u="sng" dirty="0"/>
              <a:t>Challenge</a:t>
            </a:r>
          </a:p>
          <a:p>
            <a:pPr marL="0" indent="0">
              <a:buNone/>
            </a:pPr>
            <a:r>
              <a:rPr lang="en-GB" sz="3000" dirty="0"/>
              <a:t>One of the first topics in Primary One is “People Who Help Us.” Think about someone who helps your child. Can they draw a picture of that person?</a:t>
            </a:r>
          </a:p>
        </p:txBody>
      </p:sp>
      <p:pic>
        <p:nvPicPr>
          <p:cNvPr id="16388" name="Picture 4" descr="Image">
            <a:extLst>
              <a:ext uri="{FF2B5EF4-FFF2-40B4-BE49-F238E27FC236}">
                <a16:creationId xmlns:a16="http://schemas.microsoft.com/office/drawing/2014/main" id="{0F9CF760-F50C-4EA1-A16A-EE6D062DB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629" y="0"/>
            <a:ext cx="3784371" cy="360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">
            <a:extLst>
              <a:ext uri="{FF2B5EF4-FFF2-40B4-BE49-F238E27FC236}">
                <a16:creationId xmlns:a16="http://schemas.microsoft.com/office/drawing/2014/main" id="{72888BBC-4190-46E3-A9FE-EF2BF1DA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629" y="3789575"/>
            <a:ext cx="3784371" cy="30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25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 r="1" b="17897"/>
          <a:stretch/>
        </p:blipFill>
        <p:spPr bwMode="auto">
          <a:xfrm>
            <a:off x="-1" y="10"/>
            <a:ext cx="121886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FCF627C-AB57-4042-8805-913BB9D0D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Religious and Moral Education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7F814E5-B8DC-48E9-8500-1A15C550B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We learn about Christianity, Islam, Sikhism, Judaism and other World Religions. </a:t>
            </a:r>
          </a:p>
          <a:p>
            <a:pPr marL="0" indent="0">
              <a:buNone/>
            </a:pPr>
            <a:r>
              <a:rPr lang="en-GB" sz="3200" b="1" dirty="0"/>
              <a:t>We go to Church throughout the year. This allows us to come together as a school community</a:t>
            </a:r>
            <a:r>
              <a:rPr lang="en-GB" sz="3200" dirty="0"/>
              <a:t>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121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en-GB"/>
              <a:t>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Pupils will create and design lots of things in Primary One. Most Primary One pupils love  using the iPads and the Smartboard in class is also great fun!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9" name="Picture 8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80B09938-9A1F-8AD0-2B2D-2F256AC3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85" r="22798" b="2"/>
          <a:stretch/>
        </p:blipFill>
        <p:spPr>
          <a:xfrm>
            <a:off x="6102096" y="10"/>
            <a:ext cx="3044952" cy="3438410"/>
          </a:xfrm>
          <a:prstGeom prst="rect">
            <a:avLst/>
          </a:prstGeom>
        </p:spPr>
      </p:pic>
      <p:pic>
        <p:nvPicPr>
          <p:cNvPr id="5" name="Picture 4" descr="A person and a child smiling at the camera&#10;&#10;AI-generated content may be incorrect.">
            <a:extLst>
              <a:ext uri="{FF2B5EF4-FFF2-40B4-BE49-F238E27FC236}">
                <a16:creationId xmlns:a16="http://schemas.microsoft.com/office/drawing/2014/main" id="{143F4791-7E08-38D0-E303-17E4A2593C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307" b="-2"/>
          <a:stretch/>
        </p:blipFill>
        <p:spPr>
          <a:xfrm rot="5400000">
            <a:off x="8950315" y="196455"/>
            <a:ext cx="3438420" cy="3044952"/>
          </a:xfrm>
          <a:prstGeom prst="rect">
            <a:avLst/>
          </a:prstGeom>
        </p:spPr>
      </p:pic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51C97907-B5FE-436A-AFD9-56F6AE6B2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3" r="11776" b="3"/>
          <a:stretch/>
        </p:blipFill>
        <p:spPr bwMode="auto">
          <a:xfrm>
            <a:off x="6102096" y="3438421"/>
            <a:ext cx="3044952" cy="34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5E2F7FE7-4DA3-0A54-AF74-F4AED73790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764" b="-2"/>
          <a:stretch/>
        </p:blipFill>
        <p:spPr>
          <a:xfrm rot="5400000">
            <a:off x="8959596" y="3625596"/>
            <a:ext cx="3419856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267EF8-A4D6-9336-6179-93576CDFA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732BE2F-3075-4F8E-8DF9-99E431D2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8EE3C6AE-B8BA-4BA8-80C9-7C93B6432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BF56E55A-4750-49DF-8B95-E9FF50851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66A305C-77FF-48A3-926C-973D0823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712E3-F1ED-0420-2CAB-5EFDFAF55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cap="all"/>
              <a:t>Events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4AB0916-D9E1-4BED-A829-041EAE86C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619" y="5958038"/>
            <a:ext cx="6638807" cy="42444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bg2"/>
                </a:solidFill>
              </a:rPr>
              <a:t>Launch Foods</a:t>
            </a:r>
          </a:p>
        </p:txBody>
      </p:sp>
      <p:pic>
        <p:nvPicPr>
          <p:cNvPr id="7" name="Picture 6" descr="A group of people standing in a truck&#10;&#10;AI-generated content may be incorrect.">
            <a:extLst>
              <a:ext uri="{FF2B5EF4-FFF2-40B4-BE49-F238E27FC236}">
                <a16:creationId xmlns:a16="http://schemas.microsoft.com/office/drawing/2014/main" id="{98B0D487-F40D-D955-2DD3-70FC42F903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90" r="-2" b="-2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9" name="Picture 8" descr="A group of people standing in a line outside of a van&#10;&#10;AI-generated content may be incorrect.">
            <a:extLst>
              <a:ext uri="{FF2B5EF4-FFF2-40B4-BE49-F238E27FC236}">
                <a16:creationId xmlns:a16="http://schemas.microsoft.com/office/drawing/2014/main" id="{38B655AB-E0BD-98C7-BACD-F2717D7FA8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9458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11" name="Picture 10" descr="A child holding a cup of food&#10;&#10;AI-generated content may be incorrect.">
            <a:extLst>
              <a:ext uri="{FF2B5EF4-FFF2-40B4-BE49-F238E27FC236}">
                <a16:creationId xmlns:a16="http://schemas.microsoft.com/office/drawing/2014/main" id="{01560A09-8ED1-B187-CC66-547D4F30C4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663" b="-5"/>
          <a:stretch/>
        </p:blipFill>
        <p:spPr>
          <a:xfrm rot="5400000">
            <a:off x="2483750" y="4493446"/>
            <a:ext cx="2385390" cy="2343718"/>
          </a:xfrm>
          <a:prstGeom prst="rect">
            <a:avLst/>
          </a:prstGeom>
        </p:spPr>
      </p:pic>
      <p:pic>
        <p:nvPicPr>
          <p:cNvPr id="5" name="Content Placeholder 4" descr="A child holding a cup&#10;&#10;AI-generated content may be incorrect.">
            <a:extLst>
              <a:ext uri="{FF2B5EF4-FFF2-40B4-BE49-F238E27FC236}">
                <a16:creationId xmlns:a16="http://schemas.microsoft.com/office/drawing/2014/main" id="{09A2373B-F573-A4C4-4EAC-ADFDC5CB61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663" b="-5"/>
          <a:stretch/>
        </p:blipFill>
        <p:spPr>
          <a:xfrm rot="5400000">
            <a:off x="-20836" y="4493446"/>
            <a:ext cx="2385390" cy="23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1586FB-F661-EC7E-48EA-95E74151D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211C9-E9F2-4D74-88B0-9ED96B54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C5EA6D9-DC51-432F-9280-C11F2F0F7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E171379-BFC7-4B1F-9063-8E8EB2A0D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F381D-5D37-2C81-E4C3-EBB43E7DD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351565"/>
            <a:ext cx="10720685" cy="13221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cap="all" dirty="0"/>
              <a:t>Coffee and Catch-Up    </a:t>
            </a:r>
            <a:br>
              <a:rPr lang="en-US" sz="4800" cap="all" dirty="0"/>
            </a:br>
            <a:r>
              <a:rPr lang="en-US" sz="4800" cap="all" dirty="0"/>
              <a:t>September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4BCBB41-7312-B12A-972A-508B5A276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394" r="-2" b="13942"/>
          <a:stretch/>
        </p:blipFill>
        <p:spPr>
          <a:xfrm>
            <a:off x="434936" y="780977"/>
            <a:ext cx="3555130" cy="3196674"/>
          </a:xfrm>
          <a:prstGeom prst="rect">
            <a:avLst/>
          </a:prstGeom>
        </p:spPr>
      </p:pic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BB734C41-460C-45DA-75BD-E460A71E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35" r="-6" b="14473"/>
          <a:stretch/>
        </p:blipFill>
        <p:spPr>
          <a:xfrm>
            <a:off x="4316438" y="571500"/>
            <a:ext cx="3552489" cy="3615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D8575F-6A67-09A5-DA7D-9B3217C6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06" r="-6" b="16802"/>
          <a:stretch/>
        </p:blipFill>
        <p:spPr>
          <a:xfrm>
            <a:off x="8199938" y="571500"/>
            <a:ext cx="3552489" cy="361562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2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CC5AD53-8870-49F7-9301-5A9948EE5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7A511A1-A3EF-4843-B2F8-01721646C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0F9696B-6488-4D11-A7F2-D7D656A0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B00C4-A160-4E6D-8D30-AB3DB9987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6" y="4332575"/>
            <a:ext cx="6667283" cy="1284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/>
              <a:t>Christmas Crafts</a:t>
            </a:r>
          </a:p>
        </p:txBody>
      </p:sp>
      <p:pic>
        <p:nvPicPr>
          <p:cNvPr id="9" name="Picture 8" descr="A group of children sitting around a table&#10;&#10;AI-generated content may be incorrect.">
            <a:extLst>
              <a:ext uri="{FF2B5EF4-FFF2-40B4-BE49-F238E27FC236}">
                <a16:creationId xmlns:a16="http://schemas.microsoft.com/office/drawing/2014/main" id="{E870063D-4B18-1E05-29AF-C094998F5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71" r="-1" b="11570"/>
          <a:stretch/>
        </p:blipFill>
        <p:spPr>
          <a:xfrm rot="5400000">
            <a:off x="-1452408" y="1452413"/>
            <a:ext cx="6857999" cy="3953173"/>
          </a:xfrm>
          <a:prstGeom prst="rect">
            <a:avLst/>
          </a:prstGeom>
        </p:spPr>
      </p:pic>
      <p:pic>
        <p:nvPicPr>
          <p:cNvPr id="7" name="Picture 6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1B1E9255-32B3-3312-2C11-4BA92F8E1F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46" r="8744" b="-1"/>
          <a:stretch/>
        </p:blipFill>
        <p:spPr>
          <a:xfrm>
            <a:off x="4114041" y="-1"/>
            <a:ext cx="3963922" cy="3603171"/>
          </a:xfrm>
          <a:prstGeom prst="rect">
            <a:avLst/>
          </a:prstGeom>
        </p:spPr>
      </p:pic>
      <p:pic>
        <p:nvPicPr>
          <p:cNvPr id="5" name="Content Placeholder 4" descr="A person and a child in a classroom&#10;&#10;AI-generated content may be incorrect.">
            <a:extLst>
              <a:ext uri="{FF2B5EF4-FFF2-40B4-BE49-F238E27FC236}">
                <a16:creationId xmlns:a16="http://schemas.microsoft.com/office/drawing/2014/main" id="{79EA6639-500A-9C13-5C7B-18B531F4DD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56" r="23568" b="-2"/>
          <a:stretch/>
        </p:blipFill>
        <p:spPr>
          <a:xfrm rot="5400000">
            <a:off x="8408449" y="-180376"/>
            <a:ext cx="3603169" cy="3963922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46C5244-D093-4A7D-A584-16112DCD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272533" y="3928371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143443B-89B2-40A6-9815-5707140DC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80235" y="5080476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9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F0A26A-4F05-6536-6215-F5B4A094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88" r="10222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1" name="Picture 10" descr="A child looking through a hole in a cardboard cutout&#10;&#10;AI-generated content may be incorrect.">
            <a:extLst>
              <a:ext uri="{FF2B5EF4-FFF2-40B4-BE49-F238E27FC236}">
                <a16:creationId xmlns:a16="http://schemas.microsoft.com/office/drawing/2014/main" id="{3A360CE2-8896-34E0-4CDF-9A1146BF94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19" r="18635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290E93-45B0-FA57-83C5-F259C4C07F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358" r="-3" b="15424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D2DC7-A24D-9086-E554-DC4E6F291E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858" r="-3" b="23450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78E3-3694-47C6-B80F-D9C8E918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97972"/>
            <a:ext cx="10677696" cy="1161298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Allergies</a:t>
            </a:r>
            <a:br>
              <a:rPr lang="en-GB" b="1" dirty="0"/>
            </a:br>
            <a:r>
              <a:rPr lang="en-GB" sz="2200" dirty="0"/>
              <a:t>PLEASE DO NOT PROVIDE </a:t>
            </a:r>
            <a:br>
              <a:rPr lang="en-GB" sz="2200" dirty="0"/>
            </a:br>
            <a:r>
              <a:rPr lang="en-GB" sz="2200" b="1" dirty="0"/>
              <a:t>NUTS,</a:t>
            </a:r>
            <a:br>
              <a:rPr lang="en-GB" sz="2200" b="1" dirty="0"/>
            </a:br>
            <a:r>
              <a:rPr lang="en-GB" sz="2200" b="1" dirty="0"/>
              <a:t>NUT PRODUCTS </a:t>
            </a:r>
            <a:r>
              <a:rPr lang="en-GB" sz="2200" b="1" dirty="0" err="1"/>
              <a:t>e.g</a:t>
            </a:r>
            <a:r>
              <a:rPr lang="en-GB" sz="2200" b="1" dirty="0"/>
              <a:t> Kinder Bueno, Hazelnut spread</a:t>
            </a:r>
            <a:br>
              <a:rPr lang="en-GB" sz="2200" dirty="0"/>
            </a:br>
            <a:r>
              <a:rPr lang="en-GB" sz="2200" b="1" dirty="0"/>
              <a:t>KIWIS </a:t>
            </a:r>
            <a:br>
              <a:rPr lang="en-GB" sz="2200" dirty="0"/>
            </a:br>
            <a:r>
              <a:rPr lang="en-GB" sz="2200" dirty="0"/>
              <a:t>AS PART OF SNACK OR LUNCH AS WE </a:t>
            </a:r>
            <a:r>
              <a:rPr lang="en-GB" sz="2200"/>
              <a:t>HAVE PUPILS </a:t>
            </a:r>
            <a:r>
              <a:rPr lang="en-GB" sz="2200" dirty="0"/>
              <a:t>WITH ALLERGIES TO THESE PRODUCTS.</a:t>
            </a:r>
            <a:br>
              <a:rPr lang="en-GB" dirty="0"/>
            </a:br>
            <a:endParaRPr lang="en-GB" dirty="0"/>
          </a:p>
        </p:txBody>
      </p:sp>
      <p:pic>
        <p:nvPicPr>
          <p:cNvPr id="3074" name="Picture 2" descr="Allergies | The Market Weighton School">
            <a:extLst>
              <a:ext uri="{FF2B5EF4-FFF2-40B4-BE49-F238E27FC236}">
                <a16:creationId xmlns:a16="http://schemas.microsoft.com/office/drawing/2014/main" id="{08D24AF9-F1BB-4DE4-AF17-B66AFC7C07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34" y="2432944"/>
            <a:ext cx="2915772" cy="409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der Bueno Bars 42g x 30 - Livewell ...">
            <a:extLst>
              <a:ext uri="{FF2B5EF4-FFF2-40B4-BE49-F238E27FC236}">
                <a16:creationId xmlns:a16="http://schemas.microsoft.com/office/drawing/2014/main" id="{A0F135AD-A53F-4CAB-A79C-E29DEDD0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70" y="4906736"/>
            <a:ext cx="1832588" cy="153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holesale Reeses Peanut Butter 2pk Cups ...">
            <a:extLst>
              <a:ext uri="{FF2B5EF4-FFF2-40B4-BE49-F238E27FC236}">
                <a16:creationId xmlns:a16="http://schemas.microsoft.com/office/drawing/2014/main" id="{D286E76C-11F9-42B0-9CDF-0DD6D62E1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97" y="2519966"/>
            <a:ext cx="1651293" cy="16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ORENZ CURLY PEANUT CLASSIC SNACKS 120G ...">
            <a:extLst>
              <a:ext uri="{FF2B5EF4-FFF2-40B4-BE49-F238E27FC236}">
                <a16:creationId xmlns:a16="http://schemas.microsoft.com/office/drawing/2014/main" id="{AC146F62-2624-422E-AFB1-A09AC4193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49035"/>
            <a:ext cx="1678551" cy="14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lmonds And Cashews Images – Browse 112 ...">
            <a:extLst>
              <a:ext uri="{FF2B5EF4-FFF2-40B4-BE49-F238E27FC236}">
                <a16:creationId xmlns:a16="http://schemas.microsoft.com/office/drawing/2014/main" id="{3404A091-F979-425B-ADB9-9E9798645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70" y="2519966"/>
            <a:ext cx="1832588" cy="16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85D9842-E115-5A13-FB44-0697C5E7E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80" y="4949035"/>
            <a:ext cx="1805064" cy="14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8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8DE41E0-A43A-4E72-8B83-065678475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79880-C048-4ADE-A2F8-BBC085AC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85800"/>
            <a:ext cx="10905066" cy="1485900"/>
          </a:xfrm>
          <a:noFill/>
        </p:spPr>
        <p:txBody>
          <a:bodyPr>
            <a:normAutofit/>
          </a:bodyPr>
          <a:lstStyle/>
          <a:p>
            <a:pPr algn="ctr"/>
            <a:r>
              <a:rPr lang="en-GB" dirty="0"/>
              <a:t>Induction Visit Two</a:t>
            </a:r>
            <a:br>
              <a:rPr lang="en-GB" dirty="0"/>
            </a:br>
            <a:r>
              <a:rPr lang="en-GB" dirty="0"/>
              <a:t>15</a:t>
            </a:r>
            <a:r>
              <a:rPr lang="en-GB" baseline="30000" dirty="0"/>
              <a:t>th</a:t>
            </a:r>
            <a:r>
              <a:rPr lang="en-GB" dirty="0"/>
              <a:t> May </a:t>
            </a:r>
            <a:endParaRPr lang="en-GB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A3FA091-EAE8-1459-D251-04F9E3B4B2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2449528"/>
              </p:ext>
            </p:extLst>
          </p:nvPr>
        </p:nvGraphicFramePr>
        <p:xfrm>
          <a:off x="1122972" y="2286000"/>
          <a:ext cx="994605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94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137A68B-1C01-4B21-8F62-9F127D170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18326-2826-4F09-9BBA-5E37D853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631373"/>
            <a:ext cx="4018839" cy="2035628"/>
          </a:xfrm>
        </p:spPr>
        <p:txBody>
          <a:bodyPr>
            <a:normAutofit/>
          </a:bodyPr>
          <a:lstStyle/>
          <a:p>
            <a:r>
              <a:rPr lang="en-GB" dirty="0"/>
              <a:t>Homework Bags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42962-0C57-4D7F-8F07-68C007233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1449659"/>
            <a:ext cx="4010296" cy="47878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500" dirty="0"/>
          </a:p>
          <a:p>
            <a:r>
              <a:rPr lang="en-GB" sz="1500" dirty="0"/>
              <a:t> </a:t>
            </a:r>
            <a:r>
              <a:rPr lang="en-GB" dirty="0"/>
              <a:t>Your Childs First Day at School</a:t>
            </a:r>
          </a:p>
          <a:p>
            <a:r>
              <a:rPr lang="en-GB" dirty="0"/>
              <a:t> We’re off to Bankhead</a:t>
            </a:r>
          </a:p>
          <a:p>
            <a:r>
              <a:rPr lang="en-GB" dirty="0"/>
              <a:t> What will your child be learning?</a:t>
            </a:r>
          </a:p>
          <a:p>
            <a:r>
              <a:rPr lang="en-GB" dirty="0"/>
              <a:t> Cutting Skills Workbook</a:t>
            </a:r>
          </a:p>
          <a:p>
            <a:r>
              <a:rPr lang="en-GB" dirty="0"/>
              <a:t> Pencil Skills Workbook</a:t>
            </a:r>
          </a:p>
          <a:p>
            <a:r>
              <a:rPr lang="en-GB" dirty="0"/>
              <a:t> Book</a:t>
            </a:r>
          </a:p>
          <a:p>
            <a:r>
              <a:rPr lang="en-GB" dirty="0"/>
              <a:t> Pencil case</a:t>
            </a:r>
          </a:p>
          <a:p>
            <a:pPr marL="0" indent="0">
              <a:buNone/>
            </a:pPr>
            <a:r>
              <a:rPr lang="en-GB" sz="1500" dirty="0"/>
              <a:t> 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7BCBE98-69EA-40E7-B937-FCA553A58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030" name="Picture 6" descr="17,742 Kids Coloring Illustrations &amp; Clip Art - iStock">
            <a:extLst>
              <a:ext uri="{FF2B5EF4-FFF2-40B4-BE49-F238E27FC236}">
                <a16:creationId xmlns:a16="http://schemas.microsoft.com/office/drawing/2014/main" id="{61050D2F-9461-4A10-B378-34ACCFDA6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7683" y="741296"/>
            <a:ext cx="5384074" cy="538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0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7C102-1725-475A-926B-8E09FE08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64" y="685800"/>
            <a:ext cx="7705164" cy="1485900"/>
          </a:xfrm>
        </p:spPr>
        <p:txBody>
          <a:bodyPr>
            <a:normAutofit/>
          </a:bodyPr>
          <a:lstStyle/>
          <a:p>
            <a:r>
              <a:rPr lang="en-GB" dirty="0"/>
              <a:t>Frequently Asked Questions?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304441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81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C50EE-530D-4402-B92E-BAFD0B68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864" y="1550020"/>
            <a:ext cx="7705164" cy="5051502"/>
          </a:xfrm>
        </p:spPr>
        <p:txBody>
          <a:bodyPr>
            <a:normAutofit fontScale="25000" lnSpcReduction="20000"/>
          </a:bodyPr>
          <a:lstStyle/>
          <a:p>
            <a:r>
              <a:rPr lang="en-GB" sz="5600" b="1" dirty="0"/>
              <a:t>Do you have information on school clothing grants?</a:t>
            </a:r>
          </a:p>
          <a:p>
            <a:pPr marL="109728" indent="0">
              <a:buNone/>
            </a:pPr>
            <a:r>
              <a:rPr lang="en-GB" sz="5600" dirty="0"/>
              <a:t>Families on low incomes may be eligible to receive a School Clothing Grant award of £110 for each qualifying child.</a:t>
            </a:r>
          </a:p>
          <a:p>
            <a:pPr marL="109728" indent="0">
              <a:buNone/>
            </a:pPr>
            <a:endParaRPr lang="en-GB" sz="5600" b="1" dirty="0"/>
          </a:p>
          <a:p>
            <a:r>
              <a:rPr lang="en-GB" sz="5600" b="1" dirty="0"/>
              <a:t>Who do I contact if my child is sick? </a:t>
            </a:r>
          </a:p>
          <a:p>
            <a:pPr marL="109728" indent="0">
              <a:buNone/>
            </a:pPr>
            <a:r>
              <a:rPr lang="en-GB" sz="5600" dirty="0"/>
              <a:t>Please contact the Absence Reporting Line </a:t>
            </a:r>
          </a:p>
          <a:p>
            <a:pPr marL="109728" indent="0">
              <a:buNone/>
            </a:pPr>
            <a:r>
              <a:rPr lang="en-GB" sz="5600" b="1" dirty="0"/>
              <a:t>0141 287 0039 or 0141 471 3710</a:t>
            </a:r>
          </a:p>
          <a:p>
            <a:pPr marL="109728" indent="0">
              <a:buNone/>
            </a:pPr>
            <a:r>
              <a:rPr lang="en-GB" sz="5600" b="1" dirty="0"/>
              <a:t>OR </a:t>
            </a:r>
          </a:p>
          <a:p>
            <a:pPr marL="109728" indent="0">
              <a:buNone/>
            </a:pPr>
            <a:r>
              <a:rPr lang="en-GB" sz="5600" b="1" dirty="0"/>
              <a:t>Call school and press </a:t>
            </a:r>
            <a:r>
              <a:rPr lang="en-GB" sz="5600" b="1" u="sng" dirty="0"/>
              <a:t>Option 1</a:t>
            </a:r>
          </a:p>
          <a:p>
            <a:pPr marL="109728" indent="0">
              <a:buNone/>
            </a:pPr>
            <a:endParaRPr lang="en-GB" sz="5600" b="1" dirty="0"/>
          </a:p>
          <a:p>
            <a:r>
              <a:rPr lang="en-GB" sz="5600" b="1" dirty="0"/>
              <a:t>Do you have an after school club?</a:t>
            </a:r>
          </a:p>
          <a:p>
            <a:pPr marL="109728" indent="0">
              <a:buNone/>
            </a:pPr>
            <a:r>
              <a:rPr lang="en-GB" sz="5600" dirty="0"/>
              <a:t>Bankhead After School Care Service (BASCS) is available from 3pm to 6pm during term time. </a:t>
            </a:r>
          </a:p>
          <a:p>
            <a:pPr marL="109728" indent="0">
              <a:buNone/>
            </a:pPr>
            <a:r>
              <a:rPr lang="en-GB" sz="5600" b="1" dirty="0"/>
              <a:t>For more information contact:</a:t>
            </a:r>
            <a:endParaRPr lang="en-GB" sz="5600" dirty="0"/>
          </a:p>
          <a:p>
            <a:pPr marL="109728" indent="0">
              <a:buNone/>
            </a:pPr>
            <a:r>
              <a:rPr lang="en-GB" sz="5600" dirty="0"/>
              <a:t>Jacqueline Ross</a:t>
            </a:r>
          </a:p>
          <a:p>
            <a:pPr marL="109728" indent="0">
              <a:buNone/>
            </a:pPr>
            <a:r>
              <a:rPr lang="en-GB" sz="5600" dirty="0"/>
              <a:t>Phone: 07305 469 195</a:t>
            </a:r>
          </a:p>
          <a:p>
            <a:pPr marL="109728" indent="0">
              <a:buNone/>
            </a:pPr>
            <a:r>
              <a:rPr lang="en-GB" sz="5600" dirty="0"/>
              <a:t>Email: bankhead.bascs@gmail.com</a:t>
            </a:r>
          </a:p>
          <a:p>
            <a:pPr marL="109728" indent="0">
              <a:buNone/>
            </a:pPr>
            <a:endParaRPr lang="en-GB" sz="5600" b="1" dirty="0"/>
          </a:p>
          <a:p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1526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181" y="685800"/>
            <a:ext cx="6562905" cy="1485900"/>
          </a:xfrm>
        </p:spPr>
        <p:txBody>
          <a:bodyPr>
            <a:normAutofit/>
          </a:bodyPr>
          <a:lstStyle/>
          <a:p>
            <a:r>
              <a:rPr lang="en-GB" dirty="0"/>
              <a:t>Keep in Touch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4357BE-12C1-44A2-9602-77A2B5408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90866-1D95-45C6-8851-16AC87C5257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562" y="1829124"/>
            <a:ext cx="3613752" cy="287971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4181" y="2286000"/>
            <a:ext cx="6562905" cy="3581400"/>
          </a:xfrm>
        </p:spPr>
        <p:txBody>
          <a:bodyPr>
            <a:normAutofit/>
          </a:bodyPr>
          <a:lstStyle/>
          <a:p>
            <a:r>
              <a:rPr lang="en-GB"/>
              <a:t>E-Mail: Headteacher@bankhead-pri.glasgow.sch.uk&gt;</a:t>
            </a:r>
          </a:p>
          <a:p>
            <a:r>
              <a:rPr lang="en-GB"/>
              <a:t>Phone: 0141 959 3531</a:t>
            </a:r>
          </a:p>
          <a:p>
            <a:r>
              <a:rPr lang="en-GB"/>
              <a:t>Web: </a:t>
            </a:r>
            <a:r>
              <a:rPr lang="en-GB">
                <a:hlinkClick r:id="rId3"/>
              </a:rPr>
              <a:t>www.bankhead-pri.glasgow.sch.uk</a:t>
            </a:r>
            <a:endParaRPr lang="en-GB"/>
          </a:p>
          <a:p>
            <a:r>
              <a:rPr lang="en-GB"/>
              <a:t>Twitter:  @BankheadGC   </a:t>
            </a:r>
          </a:p>
          <a:p>
            <a:r>
              <a:rPr lang="en-GB"/>
              <a:t>School app for parents-</a:t>
            </a:r>
          </a:p>
          <a:p>
            <a:pPr marL="0" indent="0">
              <a:buNone/>
            </a:pPr>
            <a:r>
              <a:rPr lang="en-GB" i="1"/>
              <a:t>scan </a:t>
            </a:r>
            <a:r>
              <a:rPr lang="en-GB" i="1" err="1"/>
              <a:t>qr</a:t>
            </a:r>
            <a:r>
              <a:rPr lang="en-GB" i="1"/>
              <a:t> code on leaflet within your pack today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64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CDAEBAD-F3BE-433C-BEE5-D8EB4DF7B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A3957AE-A940-4E68-87B4-0E45E7C91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760C852-3FFF-4139-9954-94B7B67885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C684F7E-85C5-4EB9-BF89-2D971BD55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children in clothing&#10;&#10;AI-generated content may be incorrect.">
            <a:extLst>
              <a:ext uri="{FF2B5EF4-FFF2-40B4-BE49-F238E27FC236}">
                <a16:creationId xmlns:a16="http://schemas.microsoft.com/office/drawing/2014/main" id="{E67AF78A-63F8-6106-6646-8670AA310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64" r="204"/>
          <a:stretch/>
        </p:blipFill>
        <p:spPr>
          <a:xfrm>
            <a:off x="20" y="10"/>
            <a:ext cx="4966232" cy="6857990"/>
          </a:xfrm>
          <a:prstGeom prst="rect">
            <a:avLst/>
          </a:prstGeom>
        </p:spPr>
      </p:pic>
      <p:sp>
        <p:nvSpPr>
          <p:cNvPr id="18" name="Freeform 6">
            <a:extLst>
              <a:ext uri="{FF2B5EF4-FFF2-40B4-BE49-F238E27FC236}">
                <a16:creationId xmlns:a16="http://schemas.microsoft.com/office/drawing/2014/main" id="{22F9FAD5-CBB6-464B-B296-A5D9A24A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D495D7-C159-44C7-8E21-636D3F4417BA}"/>
              </a:ext>
            </a:extLst>
          </p:cNvPr>
          <p:cNvSpPr/>
          <p:nvPr/>
        </p:nvSpPr>
        <p:spPr>
          <a:xfrm>
            <a:off x="6162497" y="1480930"/>
            <a:ext cx="5607908" cy="32543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Heading off on a tour of the school</a:t>
            </a:r>
          </a:p>
        </p:txBody>
      </p:sp>
    </p:spTree>
    <p:extLst>
      <p:ext uri="{BB962C8B-B14F-4D97-AF65-F5344CB8AC3E}">
        <p14:creationId xmlns:p14="http://schemas.microsoft.com/office/powerpoint/2010/main" val="3851941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05CF2-E6A6-5037-C46B-BC695B0B2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7C578-9777-4B76-9276-A87368AC2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7971694-5F95-4F29-8927-17F2556F5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2100FF3-9487-446B-8734-11CFFE7F0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A50557-8457-75AB-05CF-79484DEA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544" y="1649691"/>
            <a:ext cx="2611225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cap="all"/>
              <a:t>Awesome April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70251765-E503-2E8D-9AA8-5247DAD36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4362" y="1486380"/>
            <a:ext cx="4775200" cy="3581400"/>
          </a:xfrm>
        </p:spPr>
      </p:pic>
    </p:spTree>
    <p:extLst>
      <p:ext uri="{BB962C8B-B14F-4D97-AF65-F5344CB8AC3E}">
        <p14:creationId xmlns:p14="http://schemas.microsoft.com/office/powerpoint/2010/main" val="13661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9FAF00-10A9-9A01-E833-E50762A6F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09" y="1286539"/>
            <a:ext cx="4352261" cy="4173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93842-9B86-75B4-237E-E6A54B481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6539"/>
            <a:ext cx="4685414" cy="41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6F7214-F4F2-2F96-68F8-AC6F1837A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057" y="0"/>
            <a:ext cx="4051004" cy="3429000"/>
          </a:xfrm>
          <a:prstGeom prst="rect">
            <a:avLst/>
          </a:prstGeom>
        </p:spPr>
      </p:pic>
      <p:pic>
        <p:nvPicPr>
          <p:cNvPr id="7" name="Picture 6" descr="A child with arm painted on&#10;&#10;AI-generated content may be incorrect.">
            <a:extLst>
              <a:ext uri="{FF2B5EF4-FFF2-40B4-BE49-F238E27FC236}">
                <a16:creationId xmlns:a16="http://schemas.microsoft.com/office/drawing/2014/main" id="{49D53856-0C30-9E8C-0AC4-859FF0252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93" y="0"/>
            <a:ext cx="4295555" cy="3508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FE5CB-4A5A-A26A-165B-F2A5DCF91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057" y="3636333"/>
            <a:ext cx="4182140" cy="3136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A52672-E20C-3080-1D05-1777B029D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4" y="3636333"/>
            <a:ext cx="4295556" cy="32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13" y="135368"/>
            <a:ext cx="10905066" cy="1485900"/>
          </a:xfrm>
          <a:noFill/>
        </p:spPr>
        <p:txBody>
          <a:bodyPr>
            <a:normAutofit/>
          </a:bodyPr>
          <a:lstStyle/>
          <a:p>
            <a:pPr algn="ctr"/>
            <a:r>
              <a:rPr lang="en-GB" dirty="0"/>
              <a:t>Our School Day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841187"/>
              </p:ext>
            </p:extLst>
          </p:nvPr>
        </p:nvGraphicFramePr>
        <p:xfrm>
          <a:off x="739160" y="473346"/>
          <a:ext cx="1090506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1991" y="3657600"/>
            <a:ext cx="10602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A school day is a very busy day, there are lots of things that happen! Here is some information on how the day is organised!</a:t>
            </a:r>
          </a:p>
        </p:txBody>
      </p:sp>
    </p:spTree>
    <p:extLst>
      <p:ext uri="{BB962C8B-B14F-4D97-AF65-F5344CB8AC3E}">
        <p14:creationId xmlns:p14="http://schemas.microsoft.com/office/powerpoint/2010/main" val="14696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5C7C-411F-420E-A165-FD53CB57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Infant Teachers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6FC135-6EA5-4FAC-9509-0B1FDE499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7339161" y="1906572"/>
            <a:ext cx="3581400" cy="3176833"/>
          </a:xfrm>
        </p:spPr>
      </p:pic>
      <p:pic>
        <p:nvPicPr>
          <p:cNvPr id="3074" name="Picture 3">
            <a:extLst>
              <a:ext uri="{FF2B5EF4-FFF2-40B4-BE49-F238E27FC236}">
                <a16:creationId xmlns:a16="http://schemas.microsoft.com/office/drawing/2014/main" id="{4539AAA0-747F-449E-88C0-D990F1B7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30" y="1704288"/>
            <a:ext cx="299377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47283D-D51D-467D-B862-724E67C5C952}"/>
              </a:ext>
            </a:extLst>
          </p:cNvPr>
          <p:cNvSpPr txBox="1"/>
          <p:nvPr/>
        </p:nvSpPr>
        <p:spPr>
          <a:xfrm>
            <a:off x="7371762" y="5597165"/>
            <a:ext cx="3516198" cy="57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C1919-2BE4-4261-A938-BE19A3404CAC}"/>
              </a:ext>
            </a:extLst>
          </p:cNvPr>
          <p:cNvSpPr txBox="1"/>
          <p:nvPr/>
        </p:nvSpPr>
        <p:spPr>
          <a:xfrm>
            <a:off x="2579802" y="5597164"/>
            <a:ext cx="351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Mrs Moore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DBE51-A0C5-41D2-A00F-CE8A33AA3487}"/>
              </a:ext>
            </a:extLst>
          </p:cNvPr>
          <p:cNvSpPr txBox="1"/>
          <p:nvPr/>
        </p:nvSpPr>
        <p:spPr>
          <a:xfrm>
            <a:off x="6980904" y="5597164"/>
            <a:ext cx="399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Miss </a:t>
            </a:r>
            <a:r>
              <a:rPr lang="en-GB" sz="3600" dirty="0" err="1"/>
              <a:t>Diverty</a:t>
            </a:r>
            <a:r>
              <a:rPr lang="en-GB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730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21694</TotalTime>
  <Words>1460</Words>
  <Application>Microsoft Office PowerPoint</Application>
  <PresentationFormat>Widescreen</PresentationFormat>
  <Paragraphs>169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Franklin Gothic Book</vt:lpstr>
      <vt:lpstr>Crop</vt:lpstr>
      <vt:lpstr>PowerPoint Presentation</vt:lpstr>
      <vt:lpstr>Many of you joined us at our  February Fling</vt:lpstr>
      <vt:lpstr>PowerPoint Presentation</vt:lpstr>
      <vt:lpstr>PowerPoint Presentation</vt:lpstr>
      <vt:lpstr>Awesome April</vt:lpstr>
      <vt:lpstr>PowerPoint Presentation</vt:lpstr>
      <vt:lpstr>PowerPoint Presentation</vt:lpstr>
      <vt:lpstr>Our School Day</vt:lpstr>
      <vt:lpstr>Infant Teachers</vt:lpstr>
      <vt:lpstr>9:00 – Our day begins</vt:lpstr>
      <vt:lpstr>10:30 - Play Time  (15 minutes)</vt:lpstr>
      <vt:lpstr>12:30 - Lunch Time</vt:lpstr>
      <vt:lpstr>Home Time</vt:lpstr>
      <vt:lpstr>Uniform </vt:lpstr>
      <vt:lpstr>Learning at School</vt:lpstr>
      <vt:lpstr>Literacy - Reading</vt:lpstr>
      <vt:lpstr>Literacy – Phonics and Spelling</vt:lpstr>
      <vt:lpstr>Literacy - Writing</vt:lpstr>
      <vt:lpstr>Languages</vt:lpstr>
      <vt:lpstr>Numeracy and Mathematics</vt:lpstr>
      <vt:lpstr>Health and Wellbeing</vt:lpstr>
      <vt:lpstr>Expressive Arts</vt:lpstr>
      <vt:lpstr>Sciences</vt:lpstr>
      <vt:lpstr>Social Studies</vt:lpstr>
      <vt:lpstr>Religious and Moral Education</vt:lpstr>
      <vt:lpstr>Technologies</vt:lpstr>
      <vt:lpstr>Events</vt:lpstr>
      <vt:lpstr>Coffee and Catch-Up     September</vt:lpstr>
      <vt:lpstr>Christmas Crafts</vt:lpstr>
      <vt:lpstr>Allergies PLEASE DO NOT PROVIDE  NUTS, NUT PRODUCTS e.g Kinder Bueno, Hazelnut spread KIWIS  AS PART OF SNACK OR LUNCH AS WE HAVE PUPILS WITH ALLERGIES TO THESE PRODUCTS. </vt:lpstr>
      <vt:lpstr>Induction Visit Two 15th May </vt:lpstr>
      <vt:lpstr>Homework Bags</vt:lpstr>
      <vt:lpstr>Frequently Asked Questions?</vt:lpstr>
      <vt:lpstr>Keep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Vicky</dc:creator>
  <cp:lastModifiedBy>Earl, F  ( Bankhead Primary )</cp:lastModifiedBy>
  <cp:revision>121</cp:revision>
  <cp:lastPrinted>2025-05-06T06:29:56Z</cp:lastPrinted>
  <dcterms:created xsi:type="dcterms:W3CDTF">2017-01-24T21:21:10Z</dcterms:created>
  <dcterms:modified xsi:type="dcterms:W3CDTF">2025-05-11T16:20:30Z</dcterms:modified>
</cp:coreProperties>
</file>