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54"/>
  </p:notesMasterIdLst>
  <p:handoutMasterIdLst>
    <p:handoutMasterId r:id="rId55"/>
  </p:handoutMasterIdLst>
  <p:sldIdLst>
    <p:sldId id="305" r:id="rId6"/>
    <p:sldId id="392" r:id="rId7"/>
    <p:sldId id="393" r:id="rId8"/>
    <p:sldId id="368" r:id="rId9"/>
    <p:sldId id="420" r:id="rId10"/>
    <p:sldId id="421" r:id="rId11"/>
    <p:sldId id="422" r:id="rId12"/>
    <p:sldId id="423" r:id="rId13"/>
    <p:sldId id="418" r:id="rId14"/>
    <p:sldId id="425" r:id="rId15"/>
    <p:sldId id="396" r:id="rId16"/>
    <p:sldId id="427" r:id="rId17"/>
    <p:sldId id="397" r:id="rId18"/>
    <p:sldId id="398" r:id="rId19"/>
    <p:sldId id="399" r:id="rId20"/>
    <p:sldId id="424" r:id="rId21"/>
    <p:sldId id="417" r:id="rId22"/>
    <p:sldId id="401" r:id="rId23"/>
    <p:sldId id="402" r:id="rId24"/>
    <p:sldId id="403" r:id="rId25"/>
    <p:sldId id="404" r:id="rId26"/>
    <p:sldId id="436" r:id="rId27"/>
    <p:sldId id="405" r:id="rId28"/>
    <p:sldId id="406" r:id="rId29"/>
    <p:sldId id="407" r:id="rId30"/>
    <p:sldId id="426" r:id="rId31"/>
    <p:sldId id="437" r:id="rId32"/>
    <p:sldId id="408" r:id="rId33"/>
    <p:sldId id="409" r:id="rId34"/>
    <p:sldId id="410" r:id="rId35"/>
    <p:sldId id="411" r:id="rId36"/>
    <p:sldId id="429" r:id="rId37"/>
    <p:sldId id="419" r:id="rId38"/>
    <p:sldId id="430" r:id="rId39"/>
    <p:sldId id="275" r:id="rId40"/>
    <p:sldId id="412" r:id="rId41"/>
    <p:sldId id="413" r:id="rId42"/>
    <p:sldId id="257" r:id="rId43"/>
    <p:sldId id="414" r:id="rId44"/>
    <p:sldId id="415" r:id="rId45"/>
    <p:sldId id="416" r:id="rId46"/>
    <p:sldId id="381" r:id="rId47"/>
    <p:sldId id="431" r:id="rId48"/>
    <p:sldId id="432" r:id="rId49"/>
    <p:sldId id="385" r:id="rId50"/>
    <p:sldId id="433" r:id="rId51"/>
    <p:sldId id="434" r:id="rId52"/>
    <p:sldId id="435" r:id="rId53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1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76923" autoAdjust="0"/>
  </p:normalViewPr>
  <p:slideViewPr>
    <p:cSldViewPr snapToGrid="0">
      <p:cViewPr varScale="1">
        <p:scale>
          <a:sx n="70" d="100"/>
          <a:sy n="70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Grace" userId="S::gw17graceerinapril@glow.sch.uk::1e50e46b-da98-4ae0-bf57-3f40e454669c" providerId="AD" clId="Web-{748364D6-8221-4B47-B9F9-6A10810862AF}"/>
    <pc:docChg chg="modSld">
      <pc:chgData name="Ms Grace" userId="S::gw17graceerinapril@glow.sch.uk::1e50e46b-da98-4ae0-bf57-3f40e454669c" providerId="AD" clId="Web-{748364D6-8221-4B47-B9F9-6A10810862AF}" dt="2018-09-11T08:13:34.908" v="0" actId="1076"/>
      <pc:docMkLst>
        <pc:docMk/>
      </pc:docMkLst>
      <pc:sldChg chg="modSp">
        <pc:chgData name="Ms Grace" userId="S::gw17graceerinapril@glow.sch.uk::1e50e46b-da98-4ae0-bf57-3f40e454669c" providerId="AD" clId="Web-{748364D6-8221-4B47-B9F9-6A10810862AF}" dt="2018-09-11T08:13:34.908" v="0" actId="1076"/>
        <pc:sldMkLst>
          <pc:docMk/>
          <pc:sldMk cId="655542011" sldId="317"/>
        </pc:sldMkLst>
        <pc:picChg chg="mod">
          <ac:chgData name="Ms Grace" userId="S::gw17graceerinapril@glow.sch.uk::1e50e46b-da98-4ae0-bf57-3f40e454669c" providerId="AD" clId="Web-{748364D6-8221-4B47-B9F9-6A10810862AF}" dt="2018-09-11T08:13:34.908" v="0" actId="1076"/>
          <ac:picMkLst>
            <pc:docMk/>
            <pc:sldMk cId="655542011" sldId="317"/>
            <ac:picMk id="2050" creationId="{00000000-0000-0000-0000-000000000000}"/>
          </ac:picMkLst>
        </pc:picChg>
      </pc:sldChg>
    </pc:docChg>
  </pc:docChgLst>
  <pc:docChgLst>
    <pc:chgData name="Mr Keddilty" userId="S::gw17keddiltyrichard@glow.sch.uk::979728e7-b4d9-4307-822c-cc69194c5d4f" providerId="AD" clId="Web-{05CBCF81-FA6F-4E79-9103-863644ED5D1B}"/>
    <pc:docChg chg="addSld delSld">
      <pc:chgData name="Mr Keddilty" userId="S::gw17keddiltyrichard@glow.sch.uk::979728e7-b4d9-4307-822c-cc69194c5d4f" providerId="AD" clId="Web-{05CBCF81-FA6F-4E79-9103-863644ED5D1B}" dt="2018-10-23T07:46:57.416" v="1"/>
      <pc:docMkLst>
        <pc:docMk/>
      </pc:docMkLst>
      <pc:sldChg chg="add del">
        <pc:chgData name="Mr Keddilty" userId="S::gw17keddiltyrichard@glow.sch.uk::979728e7-b4d9-4307-822c-cc69194c5d4f" providerId="AD" clId="Web-{05CBCF81-FA6F-4E79-9103-863644ED5D1B}" dt="2018-10-23T07:46:57.416" v="1"/>
        <pc:sldMkLst>
          <pc:docMk/>
          <pc:sldMk cId="2470868188" sldId="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AD4EB-F1B9-46C1-9923-412900300C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498CF-9103-438E-BA4D-166336A2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785EC-7086-48A2-9684-93331CEE645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81022-36C4-4A54-8A2D-63681B4FD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12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39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3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07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31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87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5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54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44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405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425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1022-36C4-4A54-8A2D-63681B4FD0AD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58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4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81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58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="" xmlns:a16="http://schemas.microsoft.com/office/drawing/2014/main" id="{A539F906-C5D9-4A99-96EF-DF83A1AAEF14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" name="Group 8">
            <a:extLst>
              <a:ext uri="{FF2B5EF4-FFF2-40B4-BE49-F238E27FC236}">
                <a16:creationId xmlns="" xmlns:a16="http://schemas.microsoft.com/office/drawing/2014/main" id="{5BCF4ED0-BDF0-446C-9A3E-4A8631B37E63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="" xmlns:a16="http://schemas.microsoft.com/office/drawing/2014/main" id="{A7DAA0AE-49D7-4E06-8923-84E29FBA82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0">
              <a:extLst>
                <a:ext uri="{FF2B5EF4-FFF2-40B4-BE49-F238E27FC236}">
                  <a16:creationId xmlns="" xmlns:a16="http://schemas.microsoft.com/office/drawing/2014/main" id="{5328D4F4-E666-4C94-AFCB-A2E3924575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">
              <a:extLst>
                <a:ext uri="{FF2B5EF4-FFF2-40B4-BE49-F238E27FC236}">
                  <a16:creationId xmlns="" xmlns:a16="http://schemas.microsoft.com/office/drawing/2014/main" id="{1E6BBA4E-BBD1-4C7B-ABC0-2426EC7DD2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="" xmlns:a16="http://schemas.microsoft.com/office/drawing/2014/main" id="{375C30C1-34CA-4096-8374-852C2E9E631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="" xmlns:a16="http://schemas.microsoft.com/office/drawing/2014/main" id="{97FDCB69-6DFF-47F0-B4DF-F77494CA8BA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="" xmlns:a16="http://schemas.microsoft.com/office/drawing/2014/main" id="{0438DC1A-3242-451E-BA85-F4AFE973F55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="" xmlns:a16="http://schemas.microsoft.com/office/drawing/2014/main" id="{8F5CB660-1E94-40F0-B12B-09766720506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="" xmlns:a16="http://schemas.microsoft.com/office/drawing/2014/main" id="{A659C6CD-F5C0-432B-99AE-FB64F16D6F3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="" xmlns:a16="http://schemas.microsoft.com/office/drawing/2014/main" id="{BE0153D4-DC3C-4AD3-8666-42B226D3C5F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="" xmlns:a16="http://schemas.microsoft.com/office/drawing/2014/main" id="{3D40F8A5-0D32-44C5-B614-2216ED655FDF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="" xmlns:a16="http://schemas.microsoft.com/office/drawing/2014/main" id="{FDD75CAF-5C63-4ACB-806F-74B6FF49FDC5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20">
              <a:extLst>
                <a:ext uri="{FF2B5EF4-FFF2-40B4-BE49-F238E27FC236}">
                  <a16:creationId xmlns="" xmlns:a16="http://schemas.microsoft.com/office/drawing/2014/main" id="{D46ABE4B-361C-48F9-B302-EFE799F8BA92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21">
              <a:extLst>
                <a:ext uri="{FF2B5EF4-FFF2-40B4-BE49-F238E27FC236}">
                  <a16:creationId xmlns="" xmlns:a16="http://schemas.microsoft.com/office/drawing/2014/main" id="{5813DA8E-67B7-47BC-B6DF-9166A4F2344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="" xmlns:a16="http://schemas.microsoft.com/office/drawing/2014/main" id="{4D42E679-9405-4A0C-8539-02640A21E47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="" xmlns:a16="http://schemas.microsoft.com/office/drawing/2014/main" id="{9AA9EEC4-096D-4041-B47D-1E52953E3AF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="" xmlns:a16="http://schemas.microsoft.com/office/drawing/2014/main" id="{D1DF2059-95E1-40F6-87FB-FFCB00EAB07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="" xmlns:a16="http://schemas.microsoft.com/office/drawing/2014/main" id="{CF6F7753-8F49-4E62-93CF-A559E99F86A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="" xmlns:a16="http://schemas.microsoft.com/office/drawing/2014/main" id="{6A80A5FD-6DAC-4639-90BE-67D18EB85B7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="" xmlns:a16="http://schemas.microsoft.com/office/drawing/2014/main" id="{071053F2-CD51-4293-BB31-A3D07B1D524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="" xmlns:a16="http://schemas.microsoft.com/office/drawing/2014/main" id="{E5AEF0B6-7612-403D-977A-B837B8C438E7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Freeform 29">
            <a:extLst>
              <a:ext uri="{FF2B5EF4-FFF2-40B4-BE49-F238E27FC236}">
                <a16:creationId xmlns="" xmlns:a16="http://schemas.microsoft.com/office/drawing/2014/main" id="{DBE48A40-C527-4EFA-BAB2-6DC70524AD3E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="" xmlns:a16="http://schemas.microsoft.com/office/drawing/2014/main" id="{C30534ED-43A7-4CD7-8517-AC6D2C915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="" xmlns:a16="http://schemas.microsoft.com/office/drawing/2014/main" id="{ABA992AC-E031-4619-A61C-DDD17ECC7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="" xmlns:a16="http://schemas.microsoft.com/office/drawing/2014/main" id="{D14A65F5-1730-473A-A146-A0FF06195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F3C2CB-C39C-46BA-841D-93ECECA81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098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EC4F8BAA-42B2-483C-ACEA-D9C1EF630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C3CC912-358C-47A0-AB9B-10359E5CA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28229B06-0E56-45B1-A395-9681A1ADE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37B4E-E598-4012-B22A-086AAB05D8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32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8E3FBFAD-8585-455B-B823-3B07016640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CE981241-D0C7-49CF-9E00-E14E7A9E8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4D6D031D-52CC-488E-BA2C-570F13782B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EB1E8-5A7B-4654-B042-7757EC45B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472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CA9840F-3928-42E7-8137-3F825E1334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575F2D1-630C-4C94-94B9-2FC827A12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ACB79FAB-50D7-407B-BF53-324C9FD15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9CC70-CC93-48C8-B963-6D1A5F3B1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906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53053FD-5E28-4021-AEB8-DF19D73AF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4C2E285B-056E-4A95-BE17-709E6D6728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CB36B131-C72B-4B1F-B8A4-770C2D0B29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3362A-91DE-4A68-A893-76535AB20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117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DE5CC5CE-F142-4862-AAB6-21B36AD1A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D222B5C1-38BE-4013-A023-730E1346DB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="" xmlns:a16="http://schemas.microsoft.com/office/drawing/2014/main" id="{C93B654B-0A3D-479A-8DEE-BD3A590416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BA3B7-2C97-4A08-B8B0-36AACDFA83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014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BED45E92-A4D3-45EB-B6C0-84D9A0D46F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="" xmlns:a16="http://schemas.microsoft.com/office/drawing/2014/main" id="{19268B08-144E-4E31-B575-1D8B74ACE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="" xmlns:a16="http://schemas.microsoft.com/office/drawing/2014/main" id="{A65D757E-54D6-4B94-BD96-3EBFB457D7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66F50-F909-41E7-B993-180E62913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329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0268A7B-AEBB-48FF-B650-25742D28C3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4574F5-3D4D-468D-892B-E6B18CA69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BA2BF178-8F84-4DAD-87DE-93379C759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7A998-87B9-4953-A2B1-EA2077ABE9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51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41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C0D5445-FE20-4EB3-A398-57D3E2505C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7F8DE1A-8E89-4F0E-BD9C-00DA077BC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BA850836-255D-40F5-B537-940D27CE8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F4633-3898-47F7-8213-B6E0510FB4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48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F0BC9D0-CCD3-44A6-9EDB-347CACE01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A0FFB1FE-9B6D-4C7F-95F1-AE33E39E4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05A58592-5CEA-4066-9A0E-6A1DE47249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6E4D9-21DC-46A3-BFF3-610244538A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637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D864F9E1-2272-4E8A-946D-5AED1204E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47A4426B-4CB9-4CF8-A689-4EB7EDA29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009A4767-CDCC-4994-920C-4ABE98AD49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C974A-0F42-4EE2-9A50-FE44D109C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76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0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5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6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0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80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96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2744-48A7-4E76-B880-5ED9176DB22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E2744-48A7-4E76-B880-5ED9176DB224}" type="datetimeFigureOut">
              <a:rPr lang="en-GB" smtClean="0"/>
              <a:t>04/05/2020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2D91A-08AD-4747-A865-3BF36EC7019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0" y="5844898"/>
            <a:ext cx="1056499" cy="9725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476" y="5844897"/>
            <a:ext cx="819874" cy="97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3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="" xmlns:a16="http://schemas.microsoft.com/office/drawing/2014/main" id="{5397ACBE-7B3B-4339-BBEB-BD0DFA4E0B24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28BF6D31-DAEE-4F5F-822D-923A5F908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5B82714C-C01D-4282-999F-C6E66F370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="" xmlns:a16="http://schemas.microsoft.com/office/drawing/2014/main" id="{D0A6BD10-BF29-48B8-980B-9D06F5FBFD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>
            <a:extLst>
              <a:ext uri="{FF2B5EF4-FFF2-40B4-BE49-F238E27FC236}">
                <a16:creationId xmlns="" xmlns:a16="http://schemas.microsoft.com/office/drawing/2014/main" id="{165D324C-9266-49B0-86B6-BFF7883270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="" xmlns:a16="http://schemas.microsoft.com/office/drawing/2014/main" id="{85E031CB-08E5-4A72-95A1-DF18549639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784EC7A-FB65-4DCD-B04D-CBB1AF43A89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Freeform 8">
            <a:extLst>
              <a:ext uri="{FF2B5EF4-FFF2-40B4-BE49-F238E27FC236}">
                <a16:creationId xmlns="" xmlns:a16="http://schemas.microsoft.com/office/drawing/2014/main" id="{B20F00C9-23E2-459A-8460-3BFBE73DEFF3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Freeform 9">
            <a:extLst>
              <a:ext uri="{FF2B5EF4-FFF2-40B4-BE49-F238E27FC236}">
                <a16:creationId xmlns="" xmlns:a16="http://schemas.microsoft.com/office/drawing/2014/main" id="{1A9FCFA2-CCE3-4DB1-92D8-42E9476923E6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34" name="Group 10">
            <a:extLst>
              <a:ext uri="{FF2B5EF4-FFF2-40B4-BE49-F238E27FC236}">
                <a16:creationId xmlns="" xmlns:a16="http://schemas.microsoft.com/office/drawing/2014/main" id="{6F478B17-1C1D-4ED8-8AF2-E3704D50A566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="" xmlns:a16="http://schemas.microsoft.com/office/drawing/2014/main" id="{08EDCACD-E78B-4ED2-A214-12DE411C293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="" xmlns:a16="http://schemas.microsoft.com/office/drawing/2014/main" id="{6843D790-0313-4038-B3D6-FAAF617D46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="" xmlns:a16="http://schemas.microsoft.com/office/drawing/2014/main" id="{C867E3AC-E3E3-43EC-B8EE-91393B16E7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="" xmlns:a16="http://schemas.microsoft.com/office/drawing/2014/main" id="{F20558FB-A7AE-4D11-9512-5EA535DCB3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="" xmlns:a16="http://schemas.microsoft.com/office/drawing/2014/main" id="{5EF8E564-A563-4405-AF88-24B62506F8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="" xmlns:a16="http://schemas.microsoft.com/office/drawing/2014/main" id="{F8A7AFB8-2452-4046-8145-0B15C551BC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="" xmlns:a16="http://schemas.microsoft.com/office/drawing/2014/main" id="{7ABDDEEF-DFA1-43AD-A554-6FB80AB345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="" xmlns:a16="http://schemas.microsoft.com/office/drawing/2014/main" id="{403332C9-41DD-46A2-A3F3-2D4D4B4200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="" xmlns:a16="http://schemas.microsoft.com/office/drawing/2014/main" id="{74F8F845-B4EC-4AF8-9EC8-F80744AC32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="" xmlns:a16="http://schemas.microsoft.com/office/drawing/2014/main" id="{ECB75D91-8112-4397-8772-ABE3C806BFA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="" xmlns:a16="http://schemas.microsoft.com/office/drawing/2014/main" id="{CE3D92C0-7653-4B2C-B8F7-39B4ECAFED6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="" xmlns:a16="http://schemas.microsoft.com/office/drawing/2014/main" id="{E75C87CA-B6C4-4385-ABA8-DA740691F5E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="" xmlns:a16="http://schemas.microsoft.com/office/drawing/2014/main" id="{6A765F1A-09E0-4814-9F57-5E21E9C4FFC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="" xmlns:a16="http://schemas.microsoft.com/office/drawing/2014/main" id="{FE86B88B-7637-457C-B757-B38A276D904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="" xmlns:a16="http://schemas.microsoft.com/office/drawing/2014/main" id="{ECF14E00-7E42-48B2-B29D-27358CA46C4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="" xmlns:a16="http://schemas.microsoft.com/office/drawing/2014/main" id="{CE338164-E893-40E5-9159-976C1FE3FB1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="" xmlns:a16="http://schemas.microsoft.com/office/drawing/2014/main" id="{B27F5C77-C2D7-4A32-B7D6-C3C1663697A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="" xmlns:a16="http://schemas.microsoft.com/office/drawing/2014/main" id="{D88D5BF4-B5DC-401F-B1F4-F4ED3F2CA2E2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="" xmlns:a16="http://schemas.microsoft.com/office/drawing/2014/main" id="{2C09C88A-F614-4F30-85AD-709FD543DC9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="" xmlns:a16="http://schemas.microsoft.com/office/drawing/2014/main" id="{08CEF697-53A2-48A4-9ADC-A9C3041CD39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="" xmlns:a16="http://schemas.microsoft.com/office/drawing/2014/main" id="{5F3D3B6C-0319-48F4-86B5-A06E7F30B59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="" xmlns:a16="http://schemas.microsoft.com/office/drawing/2014/main" id="{6ACBAFA3-E797-4E1A-B802-9B59D93D162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="" xmlns:a16="http://schemas.microsoft.com/office/drawing/2014/main" id="{81091C87-13F0-4C36-8866-B8F3877D408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="" xmlns:a16="http://schemas.microsoft.com/office/drawing/2014/main" id="{1C2AA100-5C2C-42C9-87EC-FB9AE24A6C2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="" xmlns:a16="http://schemas.microsoft.com/office/drawing/2014/main" id="{4FF46822-DF99-4F84-B228-9C1429E1B96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="" xmlns:a16="http://schemas.microsoft.com/office/drawing/2014/main" id="{99A39143-BF2D-48C1-B5F8-14301DEB7FA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="" xmlns:a16="http://schemas.microsoft.com/office/drawing/2014/main" id="{65264BB1-6629-4E0C-A0E1-51BCB66C4352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="" xmlns:a16="http://schemas.microsoft.com/office/drawing/2014/main" id="{413B0748-6B98-4FF1-9D82-9D002A068C0F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="" xmlns:a16="http://schemas.microsoft.com/office/drawing/2014/main" id="{D813B188-196D-4524-A2EE-4E104E19B339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="" xmlns:a16="http://schemas.microsoft.com/office/drawing/2014/main" id="{45F56D5C-CC93-46D8-831C-28080DB22F21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="" xmlns:a16="http://schemas.microsoft.com/office/drawing/2014/main" id="{139507D9-F0A3-404E-B2B0-68039894957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="" xmlns:a16="http://schemas.microsoft.com/office/drawing/2014/main" id="{5B822F6D-5DCA-4094-A5C9-1B14D6AE0AA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="" xmlns:a16="http://schemas.microsoft.com/office/drawing/2014/main" id="{FA51EEAD-0A99-425F-8669-E9728ED6FFB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="" xmlns:a16="http://schemas.microsoft.com/office/drawing/2014/main" id="{E2291562-D42E-4973-9A02-3527678CC86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="" xmlns:a16="http://schemas.microsoft.com/office/drawing/2014/main" id="{B1236330-9C20-4C48-B4F1-EACB86C1238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="" xmlns:a16="http://schemas.microsoft.com/office/drawing/2014/main" id="{ED0EF5F8-1928-4548-9853-804454BC079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="" xmlns:a16="http://schemas.microsoft.com/office/drawing/2014/main" id="{B0703925-4A8F-412C-86AE-526E04AB07C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="" xmlns:a16="http://schemas.microsoft.com/office/drawing/2014/main" id="{A2878D6D-CD6E-46C5-B617-4ABF4487180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="" xmlns:a16="http://schemas.microsoft.com/office/drawing/2014/main" id="{2500E2C3-D33F-4E85-84D7-8F730A68D8F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="" xmlns:a16="http://schemas.microsoft.com/office/drawing/2014/main" id="{B51F7372-B11B-41A8-ACF6-82FE9D62CFA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="" xmlns:a16="http://schemas.microsoft.com/office/drawing/2014/main" id="{5A1926C9-264F-4560-B00E-BDF81793761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="" xmlns:a16="http://schemas.microsoft.com/office/drawing/2014/main" id="{5B826822-B78D-4AAC-9BAE-0EA5EC0B793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9752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tmp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/>
              <a:t>Spelling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9327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296159"/>
            <a:ext cx="8229600" cy="4525963"/>
          </a:xfrm>
        </p:spPr>
        <p:txBody>
          <a:bodyPr/>
          <a:lstStyle/>
          <a:p>
            <a:r>
              <a:rPr lang="en-GB" dirty="0"/>
              <a:t>Progress to digraphs: one a week (two letters that together make one sound e.g. </a:t>
            </a:r>
            <a:r>
              <a:rPr lang="en-GB" dirty="0" err="1">
                <a:solidFill>
                  <a:srgbClr val="FF0000"/>
                </a:solidFill>
              </a:rPr>
              <a:t>sh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 err="1">
                <a:solidFill>
                  <a:srgbClr val="FF0000"/>
                </a:solidFill>
              </a:rPr>
              <a:t>ch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 err="1">
                <a:solidFill>
                  <a:srgbClr val="FF0000"/>
                </a:solidFill>
              </a:rPr>
              <a:t>th</a:t>
            </a:r>
            <a:r>
              <a:rPr lang="en-GB" dirty="0"/>
              <a:t>)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Term 4 Word Reader and Word Maker introduced – links to spelling stages 2 &amp; 3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1</a:t>
            </a:r>
          </a:p>
        </p:txBody>
      </p:sp>
      <p:sp>
        <p:nvSpPr>
          <p:cNvPr id="2" name="Rectangle 1"/>
          <p:cNvSpPr/>
          <p:nvPr/>
        </p:nvSpPr>
        <p:spPr>
          <a:xfrm>
            <a:off x="571500" y="1296159"/>
            <a:ext cx="80200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 </a:t>
            </a:r>
          </a:p>
        </p:txBody>
      </p:sp>
      <p:pic>
        <p:nvPicPr>
          <p:cNvPr id="6" name="Picture 4" descr="Related image">
            <a:extLst>
              <a:ext uri="{FF2B5EF4-FFF2-40B4-BE49-F238E27FC236}">
                <a16:creationId xmlns="" xmlns:a16="http://schemas.microsoft.com/office/drawing/2014/main" id="{955DBE00-CC39-4E44-AA36-1A139A97E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947" y="2609213"/>
            <a:ext cx="3324225" cy="186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3704"/>
            <a:ext cx="8229600" cy="48432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dirty="0"/>
              <a:t>Day 1</a:t>
            </a:r>
          </a:p>
          <a:p>
            <a:r>
              <a:rPr lang="en-GB" dirty="0"/>
              <a:t>Letters used to make the new phoneme of the week</a:t>
            </a:r>
          </a:p>
          <a:p>
            <a:endParaRPr lang="en-GB" dirty="0"/>
          </a:p>
          <a:p>
            <a:r>
              <a:rPr lang="en-GB" dirty="0"/>
              <a:t>Listen to phoneme story and identify words with selected phoneme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Form phoneme letters in the air, on their hand, on the floor then write on their board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Model  how to spell words using magnetic letters</a:t>
            </a:r>
          </a:p>
          <a:p>
            <a:pPr marL="0" indent="0" algn="ctr">
              <a:buNone/>
            </a:pPr>
            <a:endParaRPr lang="en-GB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2 &amp; 3</a:t>
            </a:r>
          </a:p>
        </p:txBody>
      </p:sp>
    </p:spTree>
    <p:extLst>
      <p:ext uri="{BB962C8B-B14F-4D97-AF65-F5344CB8AC3E}">
        <p14:creationId xmlns:p14="http://schemas.microsoft.com/office/powerpoint/2010/main" val="33035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6" y="1077939"/>
            <a:ext cx="8229600" cy="484327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Day 1</a:t>
            </a:r>
            <a:endParaRPr lang="en-GB" dirty="0"/>
          </a:p>
          <a:p>
            <a:r>
              <a:rPr lang="en-GB" dirty="0"/>
              <a:t>Pupils spell words with own magnetic letters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Pupils read and cover up their words before writing them independently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Pupils use the familiar strategy: 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Say    Make/Break    Blend    Read    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Cover    Write    Check</a:t>
            </a:r>
          </a:p>
          <a:p>
            <a:pPr marL="0" indent="0" algn="ctr">
              <a:buNone/>
            </a:pPr>
            <a:endParaRPr lang="en-GB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2 &amp; 3</a:t>
            </a:r>
          </a:p>
        </p:txBody>
      </p:sp>
    </p:spTree>
    <p:extLst>
      <p:ext uri="{BB962C8B-B14F-4D97-AF65-F5344CB8AC3E}">
        <p14:creationId xmlns:p14="http://schemas.microsoft.com/office/powerpoint/2010/main" val="39761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Day 2</a:t>
            </a:r>
            <a:endParaRPr lang="en-GB" dirty="0"/>
          </a:p>
          <a:p>
            <a:r>
              <a:rPr lang="en-GB" dirty="0"/>
              <a:t>Word Reader and Word Maker – pairs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 Using magnetic letters and independent writing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2 &amp; 3</a:t>
            </a:r>
          </a:p>
        </p:txBody>
      </p:sp>
    </p:spTree>
    <p:extLst>
      <p:ext uri="{BB962C8B-B14F-4D97-AF65-F5344CB8AC3E}">
        <p14:creationId xmlns:p14="http://schemas.microsoft.com/office/powerpoint/2010/main" val="411966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Day 3</a:t>
            </a:r>
            <a:endParaRPr lang="en-GB" dirty="0"/>
          </a:p>
          <a:p>
            <a:r>
              <a:rPr lang="en-GB" dirty="0"/>
              <a:t>Models sentences using two or three of the phoneme words</a:t>
            </a:r>
          </a:p>
          <a:p>
            <a:r>
              <a:rPr lang="en-GB" dirty="0"/>
              <a:t>Pupils write one or two sentences </a:t>
            </a:r>
          </a:p>
          <a:p>
            <a:r>
              <a:rPr lang="en-GB" dirty="0"/>
              <a:t>Targets include capital letters, full stops, joining words, neat handwriting</a:t>
            </a:r>
          </a:p>
          <a:p>
            <a:r>
              <a:rPr lang="en-GB" dirty="0"/>
              <a:t>Share sentences with another pair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2 &amp; 3</a:t>
            </a:r>
          </a:p>
        </p:txBody>
      </p:sp>
    </p:spTree>
    <p:extLst>
      <p:ext uri="{BB962C8B-B14F-4D97-AF65-F5344CB8AC3E}">
        <p14:creationId xmlns:p14="http://schemas.microsoft.com/office/powerpoint/2010/main" val="35710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Day 4</a:t>
            </a:r>
            <a:endParaRPr lang="en-GB" dirty="0"/>
          </a:p>
          <a:p>
            <a:r>
              <a:rPr lang="en-GB" dirty="0"/>
              <a:t>Models how to sound out and write words on elkonin boxes</a:t>
            </a:r>
          </a:p>
          <a:p>
            <a:r>
              <a:rPr lang="en-GB" dirty="0"/>
              <a:t>Word Reader and Word Maker using elkonin boxes </a:t>
            </a:r>
          </a:p>
          <a:p>
            <a:r>
              <a:rPr lang="en-GB" dirty="0"/>
              <a:t>Teacher/partner dictation  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2 &amp; 3</a:t>
            </a:r>
          </a:p>
        </p:txBody>
      </p:sp>
    </p:spTree>
    <p:extLst>
      <p:ext uri="{BB962C8B-B14F-4D97-AF65-F5344CB8AC3E}">
        <p14:creationId xmlns:p14="http://schemas.microsoft.com/office/powerpoint/2010/main" val="2713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Some Common/Tricky Words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2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SpPr txBox="1"/>
          <p:nvPr/>
        </p:nvSpPr>
        <p:spPr>
          <a:xfrm>
            <a:off x="1371601" y="229780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after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=""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1371599" y="301585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their</a:t>
            </a:r>
          </a:p>
        </p:txBody>
      </p:sp>
      <p:sp>
        <p:nvSpPr>
          <p:cNvPr id="19" name="TextBox 3">
            <a:extLst>
              <a:ext uri="{FF2B5EF4-FFF2-40B4-BE49-F238E27FC236}">
                <a16:creationId xmlns="" xmlns:a16="http://schemas.microsoft.com/office/drawing/2014/main" id="{00000000-0008-0000-0000-000004000000}"/>
              </a:ext>
            </a:extLst>
          </p:cNvPr>
          <p:cNvSpPr txBox="1"/>
          <p:nvPr/>
        </p:nvSpPr>
        <p:spPr>
          <a:xfrm>
            <a:off x="1371598" y="378232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only</a:t>
            </a:r>
          </a:p>
        </p:txBody>
      </p:sp>
      <p:sp>
        <p:nvSpPr>
          <p:cNvPr id="20" name="TextBox 4">
            <a:extLst>
              <a:ext uri="{FF2B5EF4-FFF2-40B4-BE49-F238E27FC236}">
                <a16:creationId xmlns=""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371598" y="4500371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by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="" xmlns:a16="http://schemas.microsoft.com/office/drawing/2014/main" id="{00000000-0008-0000-0000-000006000000}"/>
              </a:ext>
            </a:extLst>
          </p:cNvPr>
          <p:cNvSpPr txBox="1"/>
          <p:nvPr/>
        </p:nvSpPr>
        <p:spPr>
          <a:xfrm>
            <a:off x="5817575" y="22708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said</a:t>
            </a:r>
          </a:p>
        </p:txBody>
      </p:sp>
      <p:sp>
        <p:nvSpPr>
          <p:cNvPr id="22" name="TextBox 6">
            <a:extLst>
              <a:ext uri="{FF2B5EF4-FFF2-40B4-BE49-F238E27FC236}">
                <a16:creationId xmlns="" xmlns:a16="http://schemas.microsoft.com/office/drawing/2014/main" id="{00000000-0008-0000-0000-000007000000}"/>
              </a:ext>
            </a:extLst>
          </p:cNvPr>
          <p:cNvSpPr txBox="1"/>
          <p:nvPr/>
        </p:nvSpPr>
        <p:spPr>
          <a:xfrm>
            <a:off x="5817575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could</a:t>
            </a:r>
          </a:p>
        </p:txBody>
      </p:sp>
      <p:sp>
        <p:nvSpPr>
          <p:cNvPr id="23" name="TextBox 7">
            <a:extLst>
              <a:ext uri="{FF2B5EF4-FFF2-40B4-BE49-F238E27FC236}">
                <a16:creationId xmlns="" xmlns:a16="http://schemas.microsoft.com/office/drawing/2014/main" id="{00000000-0008-0000-0000-000008000000}"/>
              </a:ext>
            </a:extLst>
          </p:cNvPr>
          <p:cNvSpPr txBox="1"/>
          <p:nvPr/>
        </p:nvSpPr>
        <p:spPr>
          <a:xfrm>
            <a:off x="5817575" y="37645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her</a:t>
            </a:r>
          </a:p>
        </p:txBody>
      </p:sp>
      <p:sp>
        <p:nvSpPr>
          <p:cNvPr id="24" name="TextBox 8">
            <a:extLst>
              <a:ext uri="{FF2B5EF4-FFF2-40B4-BE49-F238E27FC236}">
                <a16:creationId xmlns=""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5817575" y="454226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before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=""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594587" y="226089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are</a:t>
            </a:r>
          </a:p>
        </p:txBody>
      </p:sp>
      <p:sp>
        <p:nvSpPr>
          <p:cNvPr id="26" name="TextBox 10">
            <a:extLst>
              <a:ext uri="{FF2B5EF4-FFF2-40B4-BE49-F238E27FC236}">
                <a16:creationId xmlns=""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3594587" y="3770812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of</a:t>
            </a:r>
          </a:p>
        </p:txBody>
      </p:sp>
      <p:sp>
        <p:nvSpPr>
          <p:cNvPr id="27" name="TextBox 11">
            <a:extLst>
              <a:ext uri="{FF2B5EF4-FFF2-40B4-BE49-F238E27FC236}">
                <a16:creationId xmlns=""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3594587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come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="" xmlns:a16="http://schemas.microsoft.com/office/drawing/2014/main" id="{00000000-0008-0000-0000-00000D000000}"/>
              </a:ext>
            </a:extLst>
          </p:cNvPr>
          <p:cNvSpPr txBox="1"/>
          <p:nvPr/>
        </p:nvSpPr>
        <p:spPr>
          <a:xfrm>
            <a:off x="3594587" y="454226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9572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Some Common/Tricky Words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3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SpPr txBox="1"/>
          <p:nvPr/>
        </p:nvSpPr>
        <p:spPr>
          <a:xfrm>
            <a:off x="1371601" y="229780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which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=""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1371599" y="301585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what</a:t>
            </a:r>
          </a:p>
        </p:txBody>
      </p:sp>
      <p:sp>
        <p:nvSpPr>
          <p:cNvPr id="19" name="TextBox 3">
            <a:extLst>
              <a:ext uri="{FF2B5EF4-FFF2-40B4-BE49-F238E27FC236}">
                <a16:creationId xmlns="" xmlns:a16="http://schemas.microsoft.com/office/drawing/2014/main" id="{00000000-0008-0000-0000-000004000000}"/>
              </a:ext>
            </a:extLst>
          </p:cNvPr>
          <p:cNvSpPr txBox="1"/>
          <p:nvPr/>
        </p:nvSpPr>
        <p:spPr>
          <a:xfrm>
            <a:off x="1371598" y="378232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bring</a:t>
            </a:r>
          </a:p>
        </p:txBody>
      </p:sp>
      <p:sp>
        <p:nvSpPr>
          <p:cNvPr id="20" name="TextBox 4">
            <a:extLst>
              <a:ext uri="{FF2B5EF4-FFF2-40B4-BE49-F238E27FC236}">
                <a16:creationId xmlns=""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371598" y="4500371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long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="" xmlns:a16="http://schemas.microsoft.com/office/drawing/2014/main" id="{00000000-0008-0000-0000-000006000000}"/>
              </a:ext>
            </a:extLst>
          </p:cNvPr>
          <p:cNvSpPr txBox="1"/>
          <p:nvPr/>
        </p:nvSpPr>
        <p:spPr>
          <a:xfrm>
            <a:off x="5817575" y="22708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too</a:t>
            </a:r>
          </a:p>
        </p:txBody>
      </p:sp>
      <p:sp>
        <p:nvSpPr>
          <p:cNvPr id="22" name="TextBox 6">
            <a:extLst>
              <a:ext uri="{FF2B5EF4-FFF2-40B4-BE49-F238E27FC236}">
                <a16:creationId xmlns="" xmlns:a16="http://schemas.microsoft.com/office/drawing/2014/main" id="{00000000-0008-0000-0000-000007000000}"/>
              </a:ext>
            </a:extLst>
          </p:cNvPr>
          <p:cNvSpPr txBox="1"/>
          <p:nvPr/>
        </p:nvSpPr>
        <p:spPr>
          <a:xfrm>
            <a:off x="5817575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school</a:t>
            </a:r>
          </a:p>
        </p:txBody>
      </p:sp>
      <p:sp>
        <p:nvSpPr>
          <p:cNvPr id="23" name="TextBox 7">
            <a:extLst>
              <a:ext uri="{FF2B5EF4-FFF2-40B4-BE49-F238E27FC236}">
                <a16:creationId xmlns="" xmlns:a16="http://schemas.microsoft.com/office/drawing/2014/main" id="{00000000-0008-0000-0000-000008000000}"/>
              </a:ext>
            </a:extLst>
          </p:cNvPr>
          <p:cNvSpPr txBox="1"/>
          <p:nvPr/>
        </p:nvSpPr>
        <p:spPr>
          <a:xfrm>
            <a:off x="5817575" y="37645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some</a:t>
            </a:r>
          </a:p>
        </p:txBody>
      </p:sp>
      <p:sp>
        <p:nvSpPr>
          <p:cNvPr id="24" name="TextBox 8">
            <a:extLst>
              <a:ext uri="{FF2B5EF4-FFF2-40B4-BE49-F238E27FC236}">
                <a16:creationId xmlns=""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5817575" y="454226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never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=""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594587" y="226089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three</a:t>
            </a:r>
          </a:p>
        </p:txBody>
      </p:sp>
      <p:sp>
        <p:nvSpPr>
          <p:cNvPr id="26" name="TextBox 10">
            <a:extLst>
              <a:ext uri="{FF2B5EF4-FFF2-40B4-BE49-F238E27FC236}">
                <a16:creationId xmlns=""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3594587" y="3770812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>
                <a:latin typeface="Comic Sans MS" pitchFamily="66" charset="0"/>
              </a:rPr>
              <a:t>again</a:t>
            </a:r>
          </a:p>
        </p:txBody>
      </p:sp>
      <p:sp>
        <p:nvSpPr>
          <p:cNvPr id="27" name="TextBox 11">
            <a:extLst>
              <a:ext uri="{FF2B5EF4-FFF2-40B4-BE49-F238E27FC236}">
                <a16:creationId xmlns=""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3594587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these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="" xmlns:a16="http://schemas.microsoft.com/office/drawing/2014/main" id="{00000000-0008-0000-0000-00000D000000}"/>
              </a:ext>
            </a:extLst>
          </p:cNvPr>
          <p:cNvSpPr txBox="1"/>
          <p:nvPr/>
        </p:nvSpPr>
        <p:spPr>
          <a:xfrm>
            <a:off x="3594587" y="454226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363146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3489"/>
            <a:ext cx="8229600" cy="4612675"/>
          </a:xfrm>
        </p:spPr>
        <p:txBody>
          <a:bodyPr>
            <a:normAutofit/>
          </a:bodyPr>
          <a:lstStyle/>
          <a:p>
            <a:r>
              <a:rPr lang="en-GB" dirty="0"/>
              <a:t>Similar structure as stages 1-3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Partner working continues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Four week programme introduced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11802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Two </a:t>
            </a:r>
            <a:r>
              <a:rPr lang="en-GB" dirty="0"/>
              <a:t>weeks </a:t>
            </a:r>
            <a:r>
              <a:rPr lang="en-GB" dirty="0" smtClean="0"/>
              <a:t>focus </a:t>
            </a:r>
            <a:r>
              <a:rPr lang="en-GB" dirty="0"/>
              <a:t>on teaching the different representations of a phoneme </a:t>
            </a:r>
            <a:r>
              <a:rPr lang="en-GB" dirty="0" smtClean="0"/>
              <a:t>sound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 </a:t>
            </a:r>
            <a:r>
              <a:rPr lang="en-GB" dirty="0" smtClean="0"/>
              <a:t>e.g. ‘</a:t>
            </a:r>
            <a:r>
              <a:rPr lang="en-GB" dirty="0" err="1" smtClean="0"/>
              <a:t>ee</a:t>
            </a:r>
            <a:r>
              <a:rPr lang="en-GB" dirty="0"/>
              <a:t>’ can be made by:</a:t>
            </a:r>
          </a:p>
          <a:p>
            <a:pPr marL="0" indent="0" algn="ctr">
              <a:buNone/>
            </a:pPr>
            <a:r>
              <a:rPr lang="en-GB" dirty="0"/>
              <a:t> </a:t>
            </a:r>
            <a:r>
              <a:rPr lang="en-GB" dirty="0" err="1"/>
              <a:t>ee</a:t>
            </a:r>
            <a:r>
              <a:rPr lang="en-GB" dirty="0"/>
              <a:t>, e, </a:t>
            </a:r>
            <a:r>
              <a:rPr lang="en-GB" dirty="0" err="1"/>
              <a:t>ea</a:t>
            </a:r>
            <a:r>
              <a:rPr lang="en-GB" dirty="0"/>
              <a:t>, </a:t>
            </a:r>
            <a:r>
              <a:rPr lang="en-GB" dirty="0" err="1"/>
              <a:t>ie</a:t>
            </a:r>
            <a:r>
              <a:rPr lang="en-GB" dirty="0"/>
              <a:t>, e-e. 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Ten day </a:t>
            </a:r>
            <a:r>
              <a:rPr lang="en-GB" dirty="0"/>
              <a:t>programme </a:t>
            </a:r>
            <a:r>
              <a:rPr lang="en-GB" dirty="0" smtClean="0"/>
              <a:t>includes independent </a:t>
            </a:r>
            <a:r>
              <a:rPr lang="en-GB" dirty="0"/>
              <a:t>and partner </a:t>
            </a:r>
            <a:r>
              <a:rPr lang="en-GB" dirty="0" smtClean="0"/>
              <a:t>tasks </a:t>
            </a:r>
            <a:r>
              <a:rPr lang="en-GB" dirty="0"/>
              <a:t>to consolidate </a:t>
            </a:r>
            <a:r>
              <a:rPr lang="en-GB" dirty="0" smtClean="0"/>
              <a:t>phonological awareness 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28980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GB" dirty="0"/>
              <a:t>Not given enough priority in a busy week</a:t>
            </a:r>
          </a:p>
          <a:p>
            <a:r>
              <a:rPr lang="en-GB" dirty="0"/>
              <a:t>Spelling list introduced at beginning of a week</a:t>
            </a:r>
          </a:p>
          <a:p>
            <a:r>
              <a:rPr lang="en-GB" dirty="0"/>
              <a:t>Homework driven</a:t>
            </a:r>
          </a:p>
          <a:p>
            <a:r>
              <a:rPr lang="en-GB" dirty="0"/>
              <a:t>Words not particularly reinforced during the week</a:t>
            </a:r>
          </a:p>
          <a:p>
            <a:r>
              <a:rPr lang="en-GB" dirty="0"/>
              <a:t>Weekly spelling test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– Previously</a:t>
            </a:r>
          </a:p>
        </p:txBody>
      </p:sp>
    </p:spTree>
    <p:extLst>
      <p:ext uri="{BB962C8B-B14F-4D97-AF65-F5344CB8AC3E}">
        <p14:creationId xmlns:p14="http://schemas.microsoft.com/office/powerpoint/2010/main" val="299888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1 Monday</a:t>
            </a:r>
            <a:endParaRPr lang="en-GB" dirty="0"/>
          </a:p>
          <a:p>
            <a:r>
              <a:rPr lang="en-GB" dirty="0"/>
              <a:t>L.I. Know that a sound can be spelt  in 	different ways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S.C. List different ways of spelling the sound 	 </a:t>
            </a:r>
            <a:r>
              <a:rPr lang="en-GB" dirty="0" err="1">
                <a:solidFill>
                  <a:srgbClr val="FF0000"/>
                </a:solidFill>
              </a:rPr>
              <a:t>ee</a:t>
            </a: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20149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1 Tuesday</a:t>
            </a:r>
            <a:endParaRPr lang="en-GB" dirty="0"/>
          </a:p>
          <a:p>
            <a:r>
              <a:rPr lang="en-GB" dirty="0"/>
              <a:t>L.I. Know different ways to spell the sound </a:t>
            </a:r>
            <a:r>
              <a:rPr lang="en-GB" dirty="0" err="1">
                <a:solidFill>
                  <a:srgbClr val="FF0000"/>
                </a:solidFill>
              </a:rPr>
              <a:t>ee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Make lists of words in spelling patterns for 	  each phoneme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41973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1 Tuesday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919070"/>
              </p:ext>
            </p:extLst>
          </p:nvPr>
        </p:nvGraphicFramePr>
        <p:xfrm>
          <a:off x="544287" y="2068286"/>
          <a:ext cx="8142512" cy="3178628"/>
        </p:xfrm>
        <a:graphic>
          <a:graphicData uri="http://schemas.openxmlformats.org/drawingml/2006/table">
            <a:tbl>
              <a:tblPr firstRow="1" firstCol="1" bandRow="1"/>
              <a:tblGrid>
                <a:gridCol w="1628150"/>
                <a:gridCol w="1628150"/>
                <a:gridCol w="1628150"/>
                <a:gridCol w="1629031"/>
                <a:gridCol w="1629031"/>
              </a:tblGrid>
              <a:tr h="794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ee</a:t>
                      </a:r>
                      <a:endParaRPr lang="en-GB" sz="4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>
                          <a:effectLst/>
                          <a:latin typeface="Calibri"/>
                          <a:ea typeface="Calibri"/>
                          <a:cs typeface="Arial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>
                          <a:effectLst/>
                          <a:latin typeface="Calibri"/>
                          <a:ea typeface="Calibri"/>
                          <a:cs typeface="Arial"/>
                        </a:rPr>
                        <a:t>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>
                          <a:effectLst/>
                          <a:latin typeface="Calibri"/>
                          <a:ea typeface="Calibri"/>
                          <a:cs typeface="Arial"/>
                        </a:rPr>
                        <a:t>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effectLst/>
                          <a:latin typeface="Calibri"/>
                          <a:ea typeface="Calibri"/>
                          <a:cs typeface="Arial"/>
                        </a:rPr>
                        <a:t>e-e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see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free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sleep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Arial"/>
                        </a:rPr>
                        <a:t>be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Arial"/>
                        </a:rPr>
                        <a:t>he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Arial"/>
                        </a:rPr>
                        <a:t>behind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sea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team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peace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thief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field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/>
                          <a:ea typeface="Calibri"/>
                          <a:cs typeface="Arial"/>
                        </a:rPr>
                        <a:t>mischief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Arial"/>
                        </a:rPr>
                        <a:t>these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Arial"/>
                        </a:rPr>
                        <a:t>here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Arial"/>
                        </a:rPr>
                        <a:t>complete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4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1 Wednesday &amp; Thursday</a:t>
            </a:r>
            <a:r>
              <a:rPr lang="en-GB" dirty="0"/>
              <a:t> </a:t>
            </a:r>
          </a:p>
          <a:p>
            <a:r>
              <a:rPr lang="en-GB" dirty="0"/>
              <a:t>L.I. Investigate how to break words into 	phonemes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S.C. Break words into the smallest units of 	  sound </a:t>
            </a:r>
            <a:r>
              <a:rPr lang="en-GB" dirty="0">
                <a:solidFill>
                  <a:srgbClr val="FF0000"/>
                </a:solidFill>
              </a:rPr>
              <a:t>(elkonin boxes)</a:t>
            </a:r>
          </a:p>
          <a:p>
            <a:pPr marL="0" indent="0">
              <a:buNone/>
            </a:pPr>
            <a:r>
              <a:rPr lang="en-GB" dirty="0"/>
              <a:t>	  Check accuracy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11186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1 Friday</a:t>
            </a:r>
            <a:endParaRPr lang="en-GB" dirty="0"/>
          </a:p>
          <a:p>
            <a:r>
              <a:rPr lang="en-GB" dirty="0"/>
              <a:t>L.I. Spell words containing target phonemes 	with accuracy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Write the words, circle the phoneme and 	 partner check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41918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2 Monday </a:t>
            </a:r>
          </a:p>
          <a:p>
            <a:r>
              <a:rPr lang="en-GB" dirty="0"/>
              <a:t>L.I. Investigate how letters and sounds come 	together to form words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Use diacritical marking code</a:t>
            </a:r>
          </a:p>
          <a:p>
            <a:pPr marL="0" indent="0">
              <a:buNone/>
            </a:pPr>
            <a:r>
              <a:rPr lang="en-GB" dirty="0"/>
              <a:t>	  Record the number of sounds in a word</a:t>
            </a:r>
          </a:p>
          <a:p>
            <a:pPr marL="0" indent="0">
              <a:buNone/>
            </a:pPr>
            <a:r>
              <a:rPr lang="en-GB" dirty="0"/>
              <a:t>	  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8586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79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</a:rPr>
              <a:t>Diacritical Marking Code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	Single sounds/phonemes are marked 	with dot under the sound</a:t>
            </a:r>
          </a:p>
          <a:p>
            <a:pPr marL="0" indent="0">
              <a:buFontTx/>
              <a:buNone/>
            </a:pPr>
            <a:r>
              <a:rPr lang="en-US" sz="5400" dirty="0">
                <a:solidFill>
                  <a:srgbClr val="FF0000"/>
                </a:solidFill>
                <a:latin typeface="Comic Sans MS" pitchFamily="66" charset="0"/>
              </a:rPr>
              <a:t>_</a:t>
            </a:r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 	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Joined phonemes are marked by</a:t>
            </a:r>
          </a:p>
          <a:p>
            <a:pPr marL="0" indent="0">
              <a:buFontTx/>
              <a:buNone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	underlining with a dark line </a:t>
            </a:r>
          </a:p>
          <a:p>
            <a:pPr marL="0" indent="0">
              <a:buFontTx/>
              <a:buNone/>
            </a:pP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      Split phonemes are marked with a 	joining loop</a:t>
            </a:r>
          </a:p>
        </p:txBody>
      </p:sp>
      <p:sp>
        <p:nvSpPr>
          <p:cNvPr id="2" name="Block Arc 1"/>
          <p:cNvSpPr/>
          <p:nvPr/>
        </p:nvSpPr>
        <p:spPr>
          <a:xfrm>
            <a:off x="520810" y="4661339"/>
            <a:ext cx="647700" cy="720725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749410" y="1521373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9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79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</a:rPr>
              <a:t>Diacritical Marking Code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			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      </a:t>
            </a:r>
          </a:p>
        </p:txBody>
      </p:sp>
      <p:sp>
        <p:nvSpPr>
          <p:cNvPr id="6" name="Text Box 16"/>
          <p:cNvSpPr txBox="1"/>
          <p:nvPr/>
        </p:nvSpPr>
        <p:spPr>
          <a:xfrm>
            <a:off x="2224584" y="2333767"/>
            <a:ext cx="4067033" cy="1528549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6000" dirty="0">
                <a:effectLst/>
                <a:latin typeface="Comic Sans MS"/>
                <a:ea typeface="Calibri"/>
                <a:cs typeface="Arial"/>
              </a:rPr>
              <a:t>shape</a:t>
            </a:r>
            <a:endParaRPr lang="en-GB" sz="6000" dirty="0">
              <a:effectLst/>
              <a:ea typeface="Calibri"/>
              <a:cs typeface="Arial"/>
            </a:endParaRPr>
          </a:p>
        </p:txBody>
      </p:sp>
      <p:sp>
        <p:nvSpPr>
          <p:cNvPr id="2" name="Block Arc 1"/>
          <p:cNvSpPr/>
          <p:nvPr/>
        </p:nvSpPr>
        <p:spPr>
          <a:xfrm>
            <a:off x="4183583" y="2377317"/>
            <a:ext cx="928049" cy="720724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647608" y="3247562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343700" y="3279975"/>
            <a:ext cx="627799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2 Tuesday &amp; Wednesday</a:t>
            </a:r>
            <a:endParaRPr lang="en-GB" dirty="0"/>
          </a:p>
          <a:p>
            <a:r>
              <a:rPr lang="en-GB" dirty="0"/>
              <a:t>L.I. Investigate how letters and sounds come 	together to form words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Use diacritical marking code</a:t>
            </a:r>
          </a:p>
          <a:p>
            <a:pPr marL="0" indent="0">
              <a:buNone/>
            </a:pPr>
            <a:r>
              <a:rPr lang="en-GB" dirty="0"/>
              <a:t>	  Record the number of sounds in a word  	  (working in pairs)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361081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458200" cy="48159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Week 2 Thursday</a:t>
            </a:r>
            <a:endParaRPr lang="en-GB" dirty="0"/>
          </a:p>
          <a:p>
            <a:r>
              <a:rPr lang="en-GB" dirty="0"/>
              <a:t>L.I. Correctly spell words with the </a:t>
            </a:r>
            <a:r>
              <a:rPr lang="en-GB" dirty="0" err="1">
                <a:solidFill>
                  <a:srgbClr val="FF0000"/>
                </a:solidFill>
              </a:rPr>
              <a:t>ee</a:t>
            </a:r>
            <a:r>
              <a:rPr lang="en-GB" dirty="0"/>
              <a:t> phoneme 	from the phoneme story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Listen to story</a:t>
            </a:r>
          </a:p>
          <a:p>
            <a:pPr marL="0" indent="0">
              <a:buNone/>
            </a:pPr>
            <a:r>
              <a:rPr lang="en-GB" dirty="0"/>
              <a:t>	 Use knowledge of phoneme to spell 	  	 	 accurately</a:t>
            </a:r>
          </a:p>
          <a:p>
            <a:pPr marL="0" indent="0">
              <a:buNone/>
            </a:pPr>
            <a:r>
              <a:rPr lang="en-GB" dirty="0"/>
              <a:t>	 Check with a partner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39462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4884217"/>
          </a:xfrm>
        </p:spPr>
        <p:txBody>
          <a:bodyPr>
            <a:normAutofit/>
          </a:bodyPr>
          <a:lstStyle/>
          <a:p>
            <a:r>
              <a:rPr lang="en-GB" dirty="0"/>
              <a:t>North Lanarkshire programme introduced in session ’16–‘17</a:t>
            </a:r>
          </a:p>
          <a:p>
            <a:r>
              <a:rPr lang="en-GB" dirty="0"/>
              <a:t>Now in our 3</a:t>
            </a:r>
            <a:r>
              <a:rPr lang="en-GB" baseline="30000" dirty="0"/>
              <a:t>rd</a:t>
            </a:r>
            <a:r>
              <a:rPr lang="en-GB" dirty="0"/>
              <a:t> year</a:t>
            </a:r>
          </a:p>
          <a:p>
            <a:r>
              <a:rPr lang="en-GB" dirty="0"/>
              <a:t>North Lanarkshire programme now recommended city wide</a:t>
            </a:r>
          </a:p>
          <a:p>
            <a:r>
              <a:rPr lang="en-GB" dirty="0"/>
              <a:t>We continue to up skill new staff through coaching and drop in sessions</a:t>
            </a:r>
          </a:p>
          <a:p>
            <a:r>
              <a:rPr lang="en-GB" dirty="0"/>
              <a:t>Features structure and progression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– Now</a:t>
            </a:r>
          </a:p>
        </p:txBody>
      </p:sp>
    </p:spTree>
    <p:extLst>
      <p:ext uri="{BB962C8B-B14F-4D97-AF65-F5344CB8AC3E}">
        <p14:creationId xmlns:p14="http://schemas.microsoft.com/office/powerpoint/2010/main" val="12238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2 Friday</a:t>
            </a:r>
            <a:endParaRPr lang="en-GB" dirty="0"/>
          </a:p>
          <a:p>
            <a:r>
              <a:rPr lang="en-GB" dirty="0"/>
              <a:t>L.I. Use knowledge of phonemes to spell 	 	accurately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Choose a strategy</a:t>
            </a:r>
          </a:p>
          <a:p>
            <a:pPr marL="0" indent="0">
              <a:buNone/>
            </a:pPr>
            <a:r>
              <a:rPr lang="en-GB" dirty="0"/>
              <a:t>	  Spell accurately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322866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3 Monday &amp; Tuesday</a:t>
            </a:r>
          </a:p>
          <a:p>
            <a:pPr marL="0" indent="0">
              <a:buNone/>
            </a:pPr>
            <a:r>
              <a:rPr lang="en-GB" dirty="0"/>
              <a:t> L.I.    Use a variety of spelling strategies to spell      	 common/tricky words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S.C.    Explain strategies used to spell the words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52227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Some Common/Tricky Words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SpPr txBox="1"/>
          <p:nvPr/>
        </p:nvSpPr>
        <p:spPr>
          <a:xfrm>
            <a:off x="1371601" y="229780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listen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=""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1371599" y="301585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million</a:t>
            </a:r>
          </a:p>
        </p:txBody>
      </p:sp>
      <p:sp>
        <p:nvSpPr>
          <p:cNvPr id="19" name="TextBox 3">
            <a:extLst>
              <a:ext uri="{FF2B5EF4-FFF2-40B4-BE49-F238E27FC236}">
                <a16:creationId xmlns="" xmlns:a16="http://schemas.microsoft.com/office/drawing/2014/main" id="{00000000-0008-0000-0000-000004000000}"/>
              </a:ext>
            </a:extLst>
          </p:cNvPr>
          <p:cNvSpPr txBox="1"/>
          <p:nvPr/>
        </p:nvSpPr>
        <p:spPr>
          <a:xfrm>
            <a:off x="1371598" y="378232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accident</a:t>
            </a:r>
          </a:p>
        </p:txBody>
      </p:sp>
      <p:sp>
        <p:nvSpPr>
          <p:cNvPr id="20" name="TextBox 4">
            <a:extLst>
              <a:ext uri="{FF2B5EF4-FFF2-40B4-BE49-F238E27FC236}">
                <a16:creationId xmlns=""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371598" y="4500371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emotion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="" xmlns:a16="http://schemas.microsoft.com/office/drawing/2014/main" id="{00000000-0008-0000-0000-000006000000}"/>
              </a:ext>
            </a:extLst>
          </p:cNvPr>
          <p:cNvSpPr txBox="1"/>
          <p:nvPr/>
        </p:nvSpPr>
        <p:spPr>
          <a:xfrm>
            <a:off x="5817575" y="22708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dirty="0">
                <a:latin typeface="Comic Sans MS" pitchFamily="66" charset="0"/>
              </a:rPr>
              <a:t>important</a:t>
            </a:r>
          </a:p>
        </p:txBody>
      </p:sp>
      <p:sp>
        <p:nvSpPr>
          <p:cNvPr id="22" name="TextBox 6">
            <a:extLst>
              <a:ext uri="{FF2B5EF4-FFF2-40B4-BE49-F238E27FC236}">
                <a16:creationId xmlns="" xmlns:a16="http://schemas.microsoft.com/office/drawing/2014/main" id="{00000000-0008-0000-0000-000007000000}"/>
              </a:ext>
            </a:extLst>
          </p:cNvPr>
          <p:cNvSpPr txBox="1"/>
          <p:nvPr/>
        </p:nvSpPr>
        <p:spPr>
          <a:xfrm>
            <a:off x="5817575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decided</a:t>
            </a:r>
          </a:p>
        </p:txBody>
      </p:sp>
      <p:sp>
        <p:nvSpPr>
          <p:cNvPr id="23" name="TextBox 7">
            <a:extLst>
              <a:ext uri="{FF2B5EF4-FFF2-40B4-BE49-F238E27FC236}">
                <a16:creationId xmlns="" xmlns:a16="http://schemas.microsoft.com/office/drawing/2014/main" id="{00000000-0008-0000-0000-000008000000}"/>
              </a:ext>
            </a:extLst>
          </p:cNvPr>
          <p:cNvSpPr txBox="1"/>
          <p:nvPr/>
        </p:nvSpPr>
        <p:spPr>
          <a:xfrm>
            <a:off x="5817575" y="37645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counting</a:t>
            </a:r>
          </a:p>
        </p:txBody>
      </p:sp>
      <p:sp>
        <p:nvSpPr>
          <p:cNvPr id="24" name="TextBox 8">
            <a:extLst>
              <a:ext uri="{FF2B5EF4-FFF2-40B4-BE49-F238E27FC236}">
                <a16:creationId xmlns=""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5817575" y="454226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bought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=""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594587" y="226089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beautiful</a:t>
            </a:r>
          </a:p>
        </p:txBody>
      </p:sp>
      <p:sp>
        <p:nvSpPr>
          <p:cNvPr id="26" name="TextBox 10">
            <a:extLst>
              <a:ext uri="{FF2B5EF4-FFF2-40B4-BE49-F238E27FC236}">
                <a16:creationId xmlns=""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3594587" y="3770812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dirty="0">
                <a:latin typeface="Comic Sans MS" pitchFamily="66" charset="0"/>
              </a:rPr>
              <a:t>different</a:t>
            </a:r>
          </a:p>
        </p:txBody>
      </p:sp>
      <p:sp>
        <p:nvSpPr>
          <p:cNvPr id="27" name="TextBox 11">
            <a:extLst>
              <a:ext uri="{FF2B5EF4-FFF2-40B4-BE49-F238E27FC236}">
                <a16:creationId xmlns=""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3594587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latin typeface="Comic Sans MS" pitchFamily="66" charset="0"/>
              </a:rPr>
              <a:t>frightened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="" xmlns:a16="http://schemas.microsoft.com/office/drawing/2014/main" id="{00000000-0008-0000-0000-00000D000000}"/>
              </a:ext>
            </a:extLst>
          </p:cNvPr>
          <p:cNvSpPr txBox="1"/>
          <p:nvPr/>
        </p:nvSpPr>
        <p:spPr>
          <a:xfrm>
            <a:off x="3594587" y="454226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satisfied</a:t>
            </a:r>
          </a:p>
        </p:txBody>
      </p:sp>
    </p:spTree>
    <p:extLst>
      <p:ext uri="{BB962C8B-B14F-4D97-AF65-F5344CB8AC3E}">
        <p14:creationId xmlns:p14="http://schemas.microsoft.com/office/powerpoint/2010/main" val="2526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7D4B1BF9-1B76-4002-900B-96F3972604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1914" y="965781"/>
            <a:ext cx="7104493" cy="4816475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  <p:pic>
        <p:nvPicPr>
          <p:cNvPr id="8" name="Picture 7" descr="Image result for footprint">
            <a:extLst>
              <a:ext uri="{FF2B5EF4-FFF2-40B4-BE49-F238E27FC236}">
                <a16:creationId xmlns="" xmlns:a16="http://schemas.microsoft.com/office/drawing/2014/main" id="{8ABB7D85-F04C-465D-982F-E8FA256E0B3F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7098" y="4507176"/>
            <a:ext cx="65468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mage result for ball">
            <a:extLst>
              <a:ext uri="{FF2B5EF4-FFF2-40B4-BE49-F238E27FC236}">
                <a16:creationId xmlns="" xmlns:a16="http://schemas.microsoft.com/office/drawing/2014/main" id="{6D038250-1BF5-4704-899E-70F664C99C3B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4367" y="4531306"/>
            <a:ext cx="1183640" cy="120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E1B6453-F1D6-4BFC-A251-742D8A74EA93}"/>
              </a:ext>
            </a:extLst>
          </p:cNvPr>
          <p:cNvSpPr/>
          <p:nvPr/>
        </p:nvSpPr>
        <p:spPr>
          <a:xfrm>
            <a:off x="2404441" y="4581927"/>
            <a:ext cx="3323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200" dirty="0">
                <a:solidFill>
                  <a:srgbClr val="244061"/>
                </a:solidFill>
                <a:latin typeface="Albertus Extra Bold"/>
                <a:ea typeface="Calibri" panose="020F0502020204030204" pitchFamily="34" charset="0"/>
                <a:cs typeface="Arial" panose="020B0604020202020204" pitchFamily="34" charset="0"/>
              </a:rPr>
              <a:t> + 	 =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3EDBC0D9-D2E4-41B5-ABD8-C8CFFE959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49" y="905011"/>
            <a:ext cx="7067551" cy="464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0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ubtitle 2">
            <a:extLst>
              <a:ext uri="{FF2B5EF4-FFF2-40B4-BE49-F238E27FC236}">
                <a16:creationId xmlns="" xmlns:a16="http://schemas.microsoft.com/office/drawing/2014/main" id="{2C2BEA46-C407-4EDB-A985-903339D41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88" y="1484313"/>
            <a:ext cx="7777162" cy="5113337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tx1"/>
                </a:solidFill>
              </a:rPr>
              <a:t>Some other spelling strategies include: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</a:rPr>
              <a:t>Phonic Knowledge </a:t>
            </a:r>
            <a:r>
              <a:rPr lang="en-GB" altLang="en-US" dirty="0">
                <a:solidFill>
                  <a:srgbClr val="FF0000"/>
                </a:solidFill>
              </a:rPr>
              <a:t>(</a:t>
            </a:r>
            <a:r>
              <a:rPr lang="en-GB" altLang="en-US" dirty="0" err="1">
                <a:solidFill>
                  <a:srgbClr val="FF0000"/>
                </a:solidFill>
              </a:rPr>
              <a:t>ch</a:t>
            </a:r>
            <a:r>
              <a:rPr lang="en-GB" altLang="en-US" dirty="0">
                <a:solidFill>
                  <a:srgbClr val="FF0000"/>
                </a:solidFill>
              </a:rPr>
              <a:t>/ai/n)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</a:rPr>
              <a:t>Syllabification </a:t>
            </a:r>
            <a:r>
              <a:rPr lang="en-GB" altLang="en-US" dirty="0">
                <a:solidFill>
                  <a:srgbClr val="FF0000"/>
                </a:solidFill>
              </a:rPr>
              <a:t>(</a:t>
            </a:r>
            <a:r>
              <a:rPr lang="en-GB" altLang="en-US" dirty="0" err="1">
                <a:solidFill>
                  <a:srgbClr val="FF0000"/>
                </a:solidFill>
              </a:rPr>
              <a:t>hol</a:t>
            </a:r>
            <a:r>
              <a:rPr lang="en-GB" altLang="en-US" dirty="0">
                <a:solidFill>
                  <a:srgbClr val="FF0000"/>
                </a:solidFill>
              </a:rPr>
              <a:t> – </a:t>
            </a:r>
            <a:r>
              <a:rPr lang="en-GB" altLang="en-US" dirty="0" err="1">
                <a:solidFill>
                  <a:srgbClr val="FF0000"/>
                </a:solidFill>
              </a:rPr>
              <a:t>i</a:t>
            </a:r>
            <a:r>
              <a:rPr lang="en-GB" altLang="en-US" dirty="0">
                <a:solidFill>
                  <a:srgbClr val="FF0000"/>
                </a:solidFill>
              </a:rPr>
              <a:t> – day)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</a:rPr>
              <a:t>Words within Words </a:t>
            </a:r>
            <a:r>
              <a:rPr lang="en-GB" altLang="en-US" dirty="0">
                <a:solidFill>
                  <a:srgbClr val="FF0000"/>
                </a:solidFill>
              </a:rPr>
              <a:t>(country – count/try)</a:t>
            </a:r>
            <a:endParaRPr lang="en-GB" alt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</a:rPr>
              <a:t>Mnemonic </a:t>
            </a:r>
            <a:r>
              <a:rPr lang="en-GB" altLang="en-US" dirty="0">
                <a:solidFill>
                  <a:srgbClr val="FF0000"/>
                </a:solidFill>
              </a:rPr>
              <a:t>(because)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</a:rPr>
              <a:t>Spelling Rules </a:t>
            </a:r>
            <a:r>
              <a:rPr lang="en-GB" altLang="en-US" dirty="0">
                <a:solidFill>
                  <a:srgbClr val="FF0000"/>
                </a:solidFill>
              </a:rPr>
              <a:t>(no words in English end in ”v”, they use “</a:t>
            </a:r>
            <a:r>
              <a:rPr lang="en-GB" altLang="en-US" dirty="0" err="1">
                <a:solidFill>
                  <a:srgbClr val="FF0000"/>
                </a:solidFill>
              </a:rPr>
              <a:t>ve</a:t>
            </a:r>
            <a:r>
              <a:rPr lang="en-GB" altLang="en-US" dirty="0">
                <a:solidFill>
                  <a:srgbClr val="FF0000"/>
                </a:solidFill>
              </a:rPr>
              <a:t>” – gave, have, above)</a:t>
            </a:r>
          </a:p>
          <a:p>
            <a:endParaRPr lang="en-GB" altLang="en-US" sz="2400" dirty="0"/>
          </a:p>
          <a:p>
            <a:endParaRPr lang="en-GB" alt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8E6FB0F6-C6C3-4F8A-AEA2-88EE574B948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chemeClr val="bg1"/>
                </a:solidFill>
              </a:rPr>
              <a:t>Spelling Stage 4 &amp; 5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3 Wed, Thurs &amp; Fri</a:t>
            </a:r>
          </a:p>
          <a:p>
            <a:pPr marL="0" indent="0">
              <a:buNone/>
            </a:pPr>
            <a:r>
              <a:rPr lang="en-GB" dirty="0"/>
              <a:t>L.I.    Spell common/tricky words accurately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S.C.   Use spelling strategies to spell common    	words accurately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9891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4 Monday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/>
              <a:t>L.I. Know common spelling rules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S.C. List words for the spelling rule 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16956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A4159A5-52BE-4ECB-907B-A8AAB8BB3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5834" y="152400"/>
            <a:ext cx="6200666" cy="1116013"/>
          </a:xfrm>
        </p:spPr>
        <p:txBody>
          <a:bodyPr/>
          <a:lstStyle/>
          <a:p>
            <a:pPr eaLnBrk="1" hangingPunct="1"/>
            <a:r>
              <a:rPr lang="en-GB" altLang="en-US" sz="5400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Rule </a:t>
            </a:r>
            <a:r>
              <a:rPr lang="en-GB" altLang="en-US" sz="5400" u="sng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One:‘q</a:t>
            </a:r>
            <a:r>
              <a:rPr lang="en-GB" altLang="en-US" sz="5400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</a:t>
            </a:r>
            <a:endParaRPr lang="en-US" altLang="en-US" sz="5400" u="sng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E2FF6252-A5B8-474F-96CD-900A26420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696200" cy="3929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L.I.	</a:t>
            </a:r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letter ‘</a:t>
            </a:r>
            <a:r>
              <a:rPr lang="en-GB" altLang="en-US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</a:t>
            </a:r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is always followed 	by the letter ‘</a:t>
            </a:r>
            <a:r>
              <a:rPr lang="en-GB" altLang="en-US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.’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Together they make the ‘</a:t>
            </a:r>
            <a:r>
              <a:rPr lang="en-GB" altLang="en-US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kw</a:t>
            </a:r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	sound. </a:t>
            </a:r>
          </a:p>
          <a:p>
            <a:pPr eaLnBrk="1" hangingPunct="1">
              <a:lnSpc>
                <a:spcPct val="80000"/>
              </a:lnSpc>
            </a:pPr>
            <a:endParaRPr lang="en-GB" altLang="en-US" dirty="0"/>
          </a:p>
          <a:p>
            <a:pPr eaLnBrk="1" hangingPunct="1">
              <a:lnSpc>
                <a:spcPct val="80000"/>
              </a:lnSpc>
            </a:pPr>
            <a:r>
              <a:rPr lang="en-GB" alt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quiz, acquaintance, quiet, quite, aqua, earthquake, quaint, equation,  consequence,  equilateral, quadrilateral, acquire</a:t>
            </a:r>
            <a:endParaRPr lang="en-US" alt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10185"/>
            <a:ext cx="8370277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4 Tuesday</a:t>
            </a:r>
            <a:endParaRPr lang="en-GB" dirty="0"/>
          </a:p>
          <a:p>
            <a:r>
              <a:rPr lang="en-GB" dirty="0"/>
              <a:t>L.I. Use the spelling rule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Spell accurately</a:t>
            </a:r>
          </a:p>
          <a:p>
            <a:pPr marL="0" indent="0">
              <a:buNone/>
            </a:pPr>
            <a:r>
              <a:rPr lang="en-GB" dirty="0"/>
              <a:t>	  Partner check spelling and help if required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25476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–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3825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Spelling is specifically taught every day</a:t>
            </a:r>
          </a:p>
          <a:p>
            <a:r>
              <a:rPr lang="en-GB" dirty="0"/>
              <a:t>Multi sensory and active</a:t>
            </a:r>
          </a:p>
          <a:p>
            <a:r>
              <a:rPr lang="en-GB" dirty="0"/>
              <a:t>Peer work/assessment</a:t>
            </a:r>
          </a:p>
          <a:p>
            <a:r>
              <a:rPr lang="en-GB" dirty="0"/>
              <a:t>Self assessment</a:t>
            </a:r>
          </a:p>
          <a:p>
            <a:r>
              <a:rPr lang="en-GB" dirty="0"/>
              <a:t>Apply spelling knowledge across the curriculum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5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10185"/>
            <a:ext cx="8370277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4 Wednesday &amp; Thursday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L.I. Practise targeted spelling strategies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Use active spelling strategies to 	  	  	  consolidate spelling.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29234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10185"/>
            <a:ext cx="8370277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Week 4 Friday</a:t>
            </a:r>
            <a:endParaRPr lang="en-GB" dirty="0"/>
          </a:p>
          <a:p>
            <a:r>
              <a:rPr lang="en-GB" dirty="0"/>
              <a:t>L.I. Peer and self assessment of spelling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S.C. Identify successes and next steps in 	 	 spelling 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41014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Spelling Activities</a:t>
            </a:r>
          </a:p>
          <a:p>
            <a:r>
              <a:rPr lang="en-GB" dirty="0"/>
              <a:t>Rainbow writing</a:t>
            </a:r>
          </a:p>
          <a:p>
            <a:r>
              <a:rPr lang="en-GB" dirty="0"/>
              <a:t>Backwards, capital, dot writing</a:t>
            </a:r>
          </a:p>
          <a:p>
            <a:r>
              <a:rPr lang="en-GB" dirty="0"/>
              <a:t>Hangman</a:t>
            </a:r>
          </a:p>
          <a:p>
            <a:r>
              <a:rPr lang="en-GB" dirty="0"/>
              <a:t>Magazine cuts</a:t>
            </a:r>
          </a:p>
          <a:p>
            <a:r>
              <a:rPr lang="en-GB" dirty="0"/>
              <a:t>Highlighting</a:t>
            </a:r>
          </a:p>
          <a:p>
            <a:r>
              <a:rPr lang="en-GB" dirty="0"/>
              <a:t>Spelling tennis</a:t>
            </a:r>
          </a:p>
          <a:p>
            <a:r>
              <a:rPr lang="en-GB" dirty="0"/>
              <a:t>Lots more!</a:t>
            </a:r>
            <a:endParaRPr lang="en-GB" b="1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788BAF3B-2CD1-4830-9543-DCBE2F5B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4 &amp; 5</a:t>
            </a:r>
          </a:p>
        </p:txBody>
      </p:sp>
    </p:spTree>
    <p:extLst>
      <p:ext uri="{BB962C8B-B14F-4D97-AF65-F5344CB8AC3E}">
        <p14:creationId xmlns:p14="http://schemas.microsoft.com/office/powerpoint/2010/main" val="30538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Part 1</a:t>
            </a:r>
          </a:p>
          <a:p>
            <a:r>
              <a:rPr lang="en-GB" dirty="0"/>
              <a:t>Continue to build on previous learning</a:t>
            </a:r>
          </a:p>
          <a:p>
            <a:r>
              <a:rPr lang="en-GB" dirty="0"/>
              <a:t>Spelling strategies and spelling rules continue to be the focus</a:t>
            </a:r>
          </a:p>
          <a:p>
            <a:r>
              <a:rPr lang="en-GB" dirty="0"/>
              <a:t>Children work with partners to problem solve how they can spell</a:t>
            </a:r>
          </a:p>
          <a:p>
            <a:r>
              <a:rPr lang="en-GB" dirty="0"/>
              <a:t>Common words appropriate to stage, interdisciplinary learning, writing genre features or current school events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788BAF3B-2CD1-4830-9543-DCBE2F5B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6 &amp; 7</a:t>
            </a:r>
          </a:p>
        </p:txBody>
      </p:sp>
    </p:spTree>
    <p:extLst>
      <p:ext uri="{BB962C8B-B14F-4D97-AF65-F5344CB8AC3E}">
        <p14:creationId xmlns:p14="http://schemas.microsoft.com/office/powerpoint/2010/main" val="29262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66018"/>
            <a:ext cx="8475785" cy="463690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b="1" dirty="0"/>
              <a:t>Part 2</a:t>
            </a:r>
          </a:p>
          <a:p>
            <a:r>
              <a:rPr lang="en-GB" dirty="0"/>
              <a:t>Investigating root words and affixes</a:t>
            </a:r>
          </a:p>
          <a:p>
            <a:r>
              <a:rPr lang="en-GB" dirty="0"/>
              <a:t>Understanding how these affect the meaning of a word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Root word: </a:t>
            </a:r>
            <a:r>
              <a:rPr lang="en-GB" dirty="0">
                <a:solidFill>
                  <a:srgbClr val="FF0000"/>
                </a:solidFill>
              </a:rPr>
              <a:t>consider</a:t>
            </a:r>
            <a:r>
              <a:rPr lang="en-GB" dirty="0"/>
              <a:t> 		(to think about) </a:t>
            </a:r>
          </a:p>
          <a:p>
            <a:pPr marL="0" indent="0">
              <a:buNone/>
            </a:pPr>
            <a:r>
              <a:rPr lang="en-GB" dirty="0"/>
              <a:t>Prefix: </a:t>
            </a:r>
            <a:r>
              <a:rPr lang="en-GB" b="1" dirty="0">
                <a:solidFill>
                  <a:srgbClr val="002060"/>
                </a:solidFill>
              </a:rPr>
              <a:t>re</a:t>
            </a:r>
            <a:r>
              <a:rPr lang="en-GB" dirty="0"/>
              <a:t> (again) </a:t>
            </a:r>
            <a:r>
              <a:rPr lang="en-GB" b="1" dirty="0">
                <a:solidFill>
                  <a:srgbClr val="002060"/>
                </a:solidFill>
              </a:rPr>
              <a:t>re</a:t>
            </a:r>
            <a:r>
              <a:rPr lang="en-GB" dirty="0">
                <a:solidFill>
                  <a:srgbClr val="FF0000"/>
                </a:solidFill>
              </a:rPr>
              <a:t>consider</a:t>
            </a:r>
            <a:r>
              <a:rPr lang="en-GB" dirty="0"/>
              <a:t> 	(think about again) </a:t>
            </a:r>
          </a:p>
          <a:p>
            <a:pPr marL="0" indent="0">
              <a:buNone/>
            </a:pPr>
            <a:r>
              <a:rPr lang="en-GB" dirty="0"/>
              <a:t>Suffix: </a:t>
            </a:r>
            <a:r>
              <a:rPr lang="en-GB" b="1" dirty="0">
                <a:solidFill>
                  <a:srgbClr val="002060"/>
                </a:solidFill>
              </a:rPr>
              <a:t>ate</a:t>
            </a:r>
            <a:r>
              <a:rPr lang="en-GB" dirty="0"/>
              <a:t> (state of) </a:t>
            </a:r>
            <a:r>
              <a:rPr lang="en-GB" dirty="0">
                <a:solidFill>
                  <a:srgbClr val="FF0000"/>
                </a:solidFill>
              </a:rPr>
              <a:t>consider</a:t>
            </a:r>
            <a:r>
              <a:rPr lang="en-GB" b="1" dirty="0">
                <a:solidFill>
                  <a:srgbClr val="002060"/>
                </a:solidFill>
              </a:rPr>
              <a:t>ate</a:t>
            </a:r>
            <a:r>
              <a:rPr lang="en-GB" dirty="0"/>
              <a:t> 	(showing thought)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Homophones e.g. ate and eight. </a:t>
            </a:r>
          </a:p>
          <a:p>
            <a:r>
              <a:rPr lang="en-GB" dirty="0"/>
              <a:t>Confusions e.g. conscience and conscious.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788BAF3B-2CD1-4830-9543-DCBE2F5B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6 &amp; 7</a:t>
            </a:r>
          </a:p>
        </p:txBody>
      </p:sp>
    </p:spTree>
    <p:extLst>
      <p:ext uri="{BB962C8B-B14F-4D97-AF65-F5344CB8AC3E}">
        <p14:creationId xmlns:p14="http://schemas.microsoft.com/office/powerpoint/2010/main" val="274442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104900"/>
            <a:ext cx="8229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527" y="2072481"/>
            <a:ext cx="3280741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Document1 - Word">
            <a:extLst>
              <a:ext uri="{FF2B5EF4-FFF2-40B4-BE49-F238E27FC236}">
                <a16:creationId xmlns="" xmlns:a16="http://schemas.microsoft.com/office/drawing/2014/main" id="{21F57217-CB8F-4474-AFE6-06D8D6FE3F2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3" t="30123" r="37664" b="14569"/>
          <a:stretch/>
        </p:blipFill>
        <p:spPr>
          <a:xfrm>
            <a:off x="476250" y="1227137"/>
            <a:ext cx="4309696" cy="38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61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1049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Stages 1 - 3</a:t>
            </a:r>
            <a:endParaRPr lang="en-GB" dirty="0"/>
          </a:p>
          <a:p>
            <a:r>
              <a:rPr lang="en-GB" dirty="0"/>
              <a:t>Find, read and write words containing known phoneme within reading books, newspapers, magazines etc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Take turns to dictate simple sentences, which contain the phoneme words and take turns to be the ‘teacher’ and check each other’s work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9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301262"/>
            <a:ext cx="8229600" cy="43296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Stages 4 &amp; 5</a:t>
            </a:r>
            <a:endParaRPr lang="en-GB" dirty="0"/>
          </a:p>
          <a:p>
            <a:r>
              <a:rPr lang="en-GB" dirty="0"/>
              <a:t>Identify words, diacritically mark, dictate sentences or paragraphs containing the phoneme representations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Discuss strategies that could be used to help to spell common words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8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301262"/>
            <a:ext cx="8229600" cy="43296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Stages 6 &amp; 7</a:t>
            </a:r>
          </a:p>
          <a:p>
            <a:r>
              <a:rPr lang="en-GB" dirty="0"/>
              <a:t>Play games with words - who can make the most words from a root word: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e.g. help, helpful, unhelpful, 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helpfully, helpless, helplessly. </a:t>
            </a:r>
          </a:p>
          <a:p>
            <a:endParaRPr lang="en-GB" dirty="0"/>
          </a:p>
          <a:p>
            <a:r>
              <a:rPr lang="en-GB" dirty="0"/>
              <a:t>Discuss how each word differs in meaning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3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00197" cy="452596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1</a:t>
            </a:r>
          </a:p>
        </p:txBody>
      </p:sp>
      <p:sp>
        <p:nvSpPr>
          <p:cNvPr id="2" name="Rectangle 1"/>
          <p:cNvSpPr/>
          <p:nvPr/>
        </p:nvSpPr>
        <p:spPr>
          <a:xfrm>
            <a:off x="313898" y="1256174"/>
            <a:ext cx="83660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3200" dirty="0"/>
              <a:t>Initial sounds/phonemes  - two a week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/>
              <a:t>Action game - passing a box of objects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/>
              <a:t>Teacher models how to write letter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/>
              <a:t>Pupils form letter in the air, on their hand, on the floor 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765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050"/>
            <a:ext cx="8229600" cy="49641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Teaching Order</a:t>
            </a:r>
          </a:p>
          <a:p>
            <a:pPr marL="0" indent="0">
              <a:buNone/>
            </a:pPr>
            <a:r>
              <a:rPr lang="en-GB" dirty="0"/>
              <a:t>To allow for early word building, these phonemes are taught first:</a:t>
            </a:r>
          </a:p>
          <a:p>
            <a:pPr marL="0" indent="0" algn="ctr">
              <a:buNone/>
            </a:pPr>
            <a:r>
              <a:rPr lang="en-GB" sz="6600" dirty="0"/>
              <a:t>s    a    t    p    </a:t>
            </a:r>
            <a:r>
              <a:rPr lang="en-GB" sz="6600" dirty="0" err="1"/>
              <a:t>i</a:t>
            </a:r>
            <a:r>
              <a:rPr lang="en-GB" sz="6600" dirty="0"/>
              <a:t>    n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dirty="0"/>
              <a:t>Phonemes are the smallest units of sound in a word e.g. </a:t>
            </a:r>
            <a:r>
              <a:rPr lang="en-GB" dirty="0">
                <a:solidFill>
                  <a:srgbClr val="C00000"/>
                </a:solidFill>
              </a:rPr>
              <a:t>pin</a:t>
            </a:r>
            <a:r>
              <a:rPr lang="en-GB" dirty="0"/>
              <a:t> p/</a:t>
            </a:r>
            <a:r>
              <a:rPr lang="en-GB" dirty="0" err="1"/>
              <a:t>i</a:t>
            </a:r>
            <a:r>
              <a:rPr lang="en-GB" dirty="0"/>
              <a:t>/n or </a:t>
            </a:r>
            <a:r>
              <a:rPr lang="en-GB" dirty="0">
                <a:solidFill>
                  <a:srgbClr val="C00000"/>
                </a:solidFill>
              </a:rPr>
              <a:t>chip</a:t>
            </a:r>
            <a:r>
              <a:rPr lang="en-GB" dirty="0"/>
              <a:t> </a:t>
            </a:r>
            <a:r>
              <a:rPr lang="en-GB" dirty="0" err="1"/>
              <a:t>ch</a:t>
            </a:r>
            <a:r>
              <a:rPr lang="en-GB" dirty="0"/>
              <a:t>/</a:t>
            </a:r>
            <a:r>
              <a:rPr lang="en-GB" dirty="0" err="1"/>
              <a:t>i</a:t>
            </a:r>
            <a:r>
              <a:rPr lang="en-GB" dirty="0"/>
              <a:t>/p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1</a:t>
            </a:r>
          </a:p>
        </p:txBody>
      </p:sp>
    </p:spTree>
    <p:extLst>
      <p:ext uri="{BB962C8B-B14F-4D97-AF65-F5344CB8AC3E}">
        <p14:creationId xmlns:p14="http://schemas.microsoft.com/office/powerpoint/2010/main" val="20261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1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" y="1246855"/>
            <a:ext cx="817245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Jolly Phonics stories and songs reinforce the sounds </a:t>
            </a:r>
          </a:p>
          <a:p>
            <a:r>
              <a:rPr lang="en-GB" sz="2800" dirty="0"/>
              <a:t> 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Magnetic letters used in pairs to make words 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Carousel of active spelling activities </a:t>
            </a:r>
          </a:p>
          <a:p>
            <a:r>
              <a:rPr lang="en-GB" sz="2800" dirty="0"/>
              <a:t>      throughout week </a:t>
            </a:r>
          </a:p>
          <a:p>
            <a:endParaRPr lang="en-GB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Focus groups to reinforce the sounds, teach formation and write words containing phoneme</a:t>
            </a:r>
          </a:p>
          <a:p>
            <a:r>
              <a:rPr lang="en-GB" sz="2200" dirty="0"/>
              <a:t> </a:t>
            </a:r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="" xmlns:a16="http://schemas.microsoft.com/office/drawing/2014/main" id="{8B8339B7-5363-4862-876E-4C1BEBAD2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468" y="2699820"/>
            <a:ext cx="1956734" cy="140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70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1</a:t>
            </a:r>
          </a:p>
        </p:txBody>
      </p:sp>
      <p:sp>
        <p:nvSpPr>
          <p:cNvPr id="2" name="Rectangle 1"/>
          <p:cNvSpPr/>
          <p:nvPr/>
        </p:nvSpPr>
        <p:spPr>
          <a:xfrm>
            <a:off x="571500" y="1296159"/>
            <a:ext cx="80200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The use of </a:t>
            </a:r>
            <a:r>
              <a:rPr lang="en-GB" sz="3200" u="sng" dirty="0"/>
              <a:t>elkonin boxes </a:t>
            </a:r>
            <a:r>
              <a:rPr lang="en-GB" sz="3200" dirty="0"/>
              <a:t>is modelled and pupils write words in these, remembering that one box is for one sound. 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 </a:t>
            </a:r>
          </a:p>
        </p:txBody>
      </p:sp>
      <p:pic>
        <p:nvPicPr>
          <p:cNvPr id="6" name="Picture 6" descr="Image result for North Lanarkshire spelling">
            <a:extLst>
              <a:ext uri="{FF2B5EF4-FFF2-40B4-BE49-F238E27FC236}">
                <a16:creationId xmlns="" xmlns:a16="http://schemas.microsoft.com/office/drawing/2014/main" id="{A0C7F4F7-07CD-4960-A049-7C1C3B5CA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814" y="3047494"/>
            <a:ext cx="3511422" cy="262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6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815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Common words are taught each week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Spelling Stage 1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SpPr txBox="1"/>
          <p:nvPr/>
        </p:nvSpPr>
        <p:spPr>
          <a:xfrm>
            <a:off x="1371601" y="225693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the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=""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1371597" y="301585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and</a:t>
            </a:r>
          </a:p>
        </p:txBody>
      </p:sp>
      <p:sp>
        <p:nvSpPr>
          <p:cNvPr id="19" name="TextBox 3">
            <a:extLst>
              <a:ext uri="{FF2B5EF4-FFF2-40B4-BE49-F238E27FC236}">
                <a16:creationId xmlns="" xmlns:a16="http://schemas.microsoft.com/office/drawing/2014/main" id="{00000000-0008-0000-0000-000004000000}"/>
              </a:ext>
            </a:extLst>
          </p:cNvPr>
          <p:cNvSpPr txBox="1"/>
          <p:nvPr/>
        </p:nvSpPr>
        <p:spPr>
          <a:xfrm>
            <a:off x="1371598" y="3782323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my</a:t>
            </a:r>
          </a:p>
        </p:txBody>
      </p:sp>
      <p:sp>
        <p:nvSpPr>
          <p:cNvPr id="20" name="TextBox 4">
            <a:extLst>
              <a:ext uri="{FF2B5EF4-FFF2-40B4-BE49-F238E27FC236}">
                <a16:creationId xmlns=""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371598" y="4500371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got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="" xmlns:a16="http://schemas.microsoft.com/office/drawing/2014/main" id="{00000000-0008-0000-0000-000006000000}"/>
              </a:ext>
            </a:extLst>
          </p:cNvPr>
          <p:cNvSpPr txBox="1"/>
          <p:nvPr/>
        </p:nvSpPr>
        <p:spPr>
          <a:xfrm>
            <a:off x="5817575" y="22708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old</a:t>
            </a:r>
          </a:p>
        </p:txBody>
      </p:sp>
      <p:sp>
        <p:nvSpPr>
          <p:cNvPr id="22" name="TextBox 6">
            <a:extLst>
              <a:ext uri="{FF2B5EF4-FFF2-40B4-BE49-F238E27FC236}">
                <a16:creationId xmlns="" xmlns:a16="http://schemas.microsoft.com/office/drawing/2014/main" id="{00000000-0008-0000-0000-000007000000}"/>
              </a:ext>
            </a:extLst>
          </p:cNvPr>
          <p:cNvSpPr txBox="1"/>
          <p:nvPr/>
        </p:nvSpPr>
        <p:spPr>
          <a:xfrm>
            <a:off x="5817575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out</a:t>
            </a:r>
          </a:p>
        </p:txBody>
      </p:sp>
      <p:sp>
        <p:nvSpPr>
          <p:cNvPr id="23" name="TextBox 7">
            <a:extLst>
              <a:ext uri="{FF2B5EF4-FFF2-40B4-BE49-F238E27FC236}">
                <a16:creationId xmlns="" xmlns:a16="http://schemas.microsoft.com/office/drawing/2014/main" id="{00000000-0008-0000-0000-000008000000}"/>
              </a:ext>
            </a:extLst>
          </p:cNvPr>
          <p:cNvSpPr txBox="1"/>
          <p:nvPr/>
        </p:nvSpPr>
        <p:spPr>
          <a:xfrm>
            <a:off x="5817575" y="3764537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now</a:t>
            </a:r>
          </a:p>
        </p:txBody>
      </p:sp>
      <p:sp>
        <p:nvSpPr>
          <p:cNvPr id="24" name="TextBox 8">
            <a:extLst>
              <a:ext uri="{FF2B5EF4-FFF2-40B4-BE49-F238E27FC236}">
                <a16:creationId xmlns=""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5817575" y="4542265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your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=""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594587" y="226089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into</a:t>
            </a:r>
          </a:p>
        </p:txBody>
      </p:sp>
      <p:sp>
        <p:nvSpPr>
          <p:cNvPr id="26" name="TextBox 10">
            <a:extLst>
              <a:ext uri="{FF2B5EF4-FFF2-40B4-BE49-F238E27FC236}">
                <a16:creationId xmlns=""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3594587" y="3770812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with</a:t>
            </a:r>
          </a:p>
        </p:txBody>
      </p:sp>
      <p:sp>
        <p:nvSpPr>
          <p:cNvPr id="27" name="TextBox 11">
            <a:extLst>
              <a:ext uri="{FF2B5EF4-FFF2-40B4-BE49-F238E27FC236}">
                <a16:creationId xmlns=""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3594587" y="2986809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you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="" xmlns:a16="http://schemas.microsoft.com/office/drawing/2014/main" id="{00000000-0008-0000-0000-00000D000000}"/>
              </a:ext>
            </a:extLst>
          </p:cNvPr>
          <p:cNvSpPr txBox="1"/>
          <p:nvPr/>
        </p:nvSpPr>
        <p:spPr>
          <a:xfrm>
            <a:off x="3594587" y="4542264"/>
            <a:ext cx="1954823" cy="550863"/>
          </a:xfrm>
          <a:prstGeom prst="rect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latin typeface="Comic Sans MS" pitchFamily="66" charset="0"/>
              </a:rPr>
              <a:t>much</a:t>
            </a:r>
          </a:p>
        </p:txBody>
      </p:sp>
    </p:spTree>
    <p:extLst>
      <p:ext uri="{BB962C8B-B14F-4D97-AF65-F5344CB8AC3E}">
        <p14:creationId xmlns:p14="http://schemas.microsoft.com/office/powerpoint/2010/main" val="50164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 Template Blank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SharedByUser xmlns="86aeac2e-fbe3-4bc6-ae70-5df36a0a0401">gw13barrowmankatie@glowmail.org.uk</LastSharedByUser>
    <SharedWithUsers xmlns="86aeac2e-fbe3-4bc6-ae70-5df36a0a0401">
      <UserInfo>
        <DisplayName>Louise Ballantyne</DisplayName>
        <AccountId>70</AccountId>
        <AccountType/>
      </UserInfo>
      <UserInfo>
        <DisplayName>Mr Byatt</DisplayName>
        <AccountId>87</AccountId>
        <AccountType/>
      </UserInfo>
      <UserInfo>
        <DisplayName>Sandi Bertagna</DisplayName>
        <AccountId>18</AccountId>
        <AccountType/>
      </UserInfo>
    </SharedWithUsers>
    <LastSharedByTime xmlns="86aeac2e-fbe3-4bc6-ae70-5df36a0a0401">2016-11-03T19:45:19+00:00</LastSharedByTi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A86482B07D8E40872A93C6F481BC61" ma:contentTypeVersion="10" ma:contentTypeDescription="Create a new document." ma:contentTypeScope="" ma:versionID="79d5d1a6962dfdd477bb8f78941469fa">
  <xsd:schema xmlns:xsd="http://www.w3.org/2001/XMLSchema" xmlns:xs="http://www.w3.org/2001/XMLSchema" xmlns:p="http://schemas.microsoft.com/office/2006/metadata/properties" xmlns:ns2="86aeac2e-fbe3-4bc6-ae70-5df36a0a0401" xmlns:ns3="2137c739-f60c-4f00-800d-211c7acbfcd6" targetNamespace="http://schemas.microsoft.com/office/2006/metadata/properties" ma:root="true" ma:fieldsID="724ffda202c396f53e8ddc35cc7b0902" ns2:_="" ns3:_="">
    <xsd:import namespace="86aeac2e-fbe3-4bc6-ae70-5df36a0a0401"/>
    <xsd:import namespace="2137c739-f60c-4f00-800d-211c7acbfcd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aeac2e-fbe3-4bc6-ae70-5df36a0a040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7c739-f60c-4f00-800d-211c7acbfc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88B4B4-2E2D-40EF-9BAF-C53847779F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20063B-C01D-4246-8D70-BDCF8B899ACE}">
  <ds:schemaRefs>
    <ds:schemaRef ds:uri="86aeac2e-fbe3-4bc6-ae70-5df36a0a0401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2137c739-f60c-4f00-800d-211c7acbfcd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EDF3AC-9C2A-4734-9BFF-4A4BDC38C7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aeac2e-fbe3-4bc6-ae70-5df36a0a0401"/>
    <ds:schemaRef ds:uri="2137c739-f60c-4f00-800d-211c7acbfc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4038</TotalTime>
  <Words>1118</Words>
  <Application>Microsoft Office PowerPoint</Application>
  <PresentationFormat>On-screen Show (4:3)</PresentationFormat>
  <Paragraphs>373</Paragraphs>
  <Slides>48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Corporate Template Blank ppt</vt:lpstr>
      <vt:lpstr>Crayons</vt:lpstr>
      <vt:lpstr>Spelling</vt:lpstr>
      <vt:lpstr>Spelling – Previously</vt:lpstr>
      <vt:lpstr>Spelling – Now</vt:lpstr>
      <vt:lpstr>Spelling – Improvements</vt:lpstr>
      <vt:lpstr>Spelling Stage 1</vt:lpstr>
      <vt:lpstr>Spelling Stage 1</vt:lpstr>
      <vt:lpstr>Spelling Stage 1</vt:lpstr>
      <vt:lpstr>Spelling Stage 1</vt:lpstr>
      <vt:lpstr>Spelling Stage 1</vt:lpstr>
      <vt:lpstr>Spelling Stage 1</vt:lpstr>
      <vt:lpstr>Spelling Stage 2 &amp; 3</vt:lpstr>
      <vt:lpstr>Spelling Stage 2 &amp; 3</vt:lpstr>
      <vt:lpstr>Spelling Stage 2 &amp; 3</vt:lpstr>
      <vt:lpstr>Spelling Stage 2 &amp; 3</vt:lpstr>
      <vt:lpstr>Spelling Stage 2 &amp; 3</vt:lpstr>
      <vt:lpstr>Spelling Stage 2</vt:lpstr>
      <vt:lpstr>Spelling Stage 3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Diacritical Marking Code </vt:lpstr>
      <vt:lpstr>Diacritical Marking Code 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Spelling Stage 4 &amp; 5</vt:lpstr>
      <vt:lpstr>PowerPoint Presentation</vt:lpstr>
      <vt:lpstr>Spelling Stage 4 &amp; 5</vt:lpstr>
      <vt:lpstr>Spelling Stage 4 &amp; 5</vt:lpstr>
      <vt:lpstr>Rule One:‘q’</vt:lpstr>
      <vt:lpstr>Spelling Stage 4 &amp; 5</vt:lpstr>
      <vt:lpstr>Spelling Stage 4 &amp; 5</vt:lpstr>
      <vt:lpstr>Spelling Stage 4 &amp; 5</vt:lpstr>
      <vt:lpstr>Spelling Stage 4 &amp; 5</vt:lpstr>
      <vt:lpstr>Spelling Stage 6 &amp; 7</vt:lpstr>
      <vt:lpstr>Spelling Stage 6 &amp; 7</vt:lpstr>
      <vt:lpstr>At Home</vt:lpstr>
      <vt:lpstr>At Home</vt:lpstr>
      <vt:lpstr>At Home</vt:lpstr>
      <vt:lpstr>At Home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S ( Leaders Of Learning )</dc:creator>
  <cp:lastModifiedBy>Mckinlay, C  ( Bankhead Primary )</cp:lastModifiedBy>
  <cp:revision>264</cp:revision>
  <cp:lastPrinted>2016-11-07T10:54:32Z</cp:lastPrinted>
  <dcterms:modified xsi:type="dcterms:W3CDTF">2020-05-04T17:03:33Z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0x0101003BA86482B07D8E40872A93C6F481BC61</vt:lpwstr>
  </property>
</Properties>
</file>