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1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7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5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15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0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13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01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14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55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8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D2E2-9F28-404E-A7EA-1B9A24F31FA9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DE36D-DEB6-4A3B-8D34-2C05E6B1E1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5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1 – Day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LI: To spell tricky words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Shoulder</a:t>
            </a:r>
            <a:r>
              <a:rPr lang="en-GB" dirty="0"/>
              <a:t>, argument, daughter, foreign, nervous, silhouette, assessment, decide, decision, forty, nuisance, sincerely, atmosphere, definite, fulfil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038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3 – Day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LI</a:t>
            </a:r>
            <a:r>
              <a:rPr lang="en-GB" dirty="0">
                <a:latin typeface="Comic Sans MS" panose="030F0702030302020204" pitchFamily="66" charset="0"/>
              </a:rPr>
              <a:t>: To </a:t>
            </a:r>
            <a:r>
              <a:rPr lang="en-GB" dirty="0" smtClean="0">
                <a:latin typeface="Comic Sans MS" panose="030F0702030302020204" pitchFamily="66" charset="0"/>
              </a:rPr>
              <a:t>identify syllables.</a:t>
            </a:r>
          </a:p>
          <a:p>
            <a:pPr marL="0" indent="0">
              <a:buNone/>
            </a:pPr>
            <a:r>
              <a:rPr lang="en-GB" dirty="0" smtClean="0"/>
              <a:t>Analyse</a:t>
            </a:r>
          </a:p>
          <a:p>
            <a:pPr marL="0" indent="0">
              <a:buNone/>
            </a:pPr>
            <a:r>
              <a:rPr lang="en-GB" dirty="0" smtClean="0"/>
              <a:t>Analysis</a:t>
            </a:r>
          </a:p>
          <a:p>
            <a:pPr marL="0" indent="0">
              <a:buNone/>
            </a:pPr>
            <a:r>
              <a:rPr lang="en-GB" dirty="0" smtClean="0"/>
              <a:t>Continuous</a:t>
            </a:r>
          </a:p>
          <a:p>
            <a:pPr marL="0" indent="0">
              <a:buNone/>
            </a:pPr>
            <a:r>
              <a:rPr lang="en-GB" dirty="0" smtClean="0"/>
              <a:t>February</a:t>
            </a:r>
          </a:p>
          <a:p>
            <a:pPr marL="0" indent="0">
              <a:buNone/>
            </a:pPr>
            <a:r>
              <a:rPr lang="en-GB" dirty="0" smtClean="0"/>
              <a:t>Murmur</a:t>
            </a:r>
          </a:p>
          <a:p>
            <a:pPr marL="0" indent="0">
              <a:buNone/>
            </a:pPr>
            <a:r>
              <a:rPr lang="en-GB" dirty="0" smtClean="0"/>
              <a:t>Separate</a:t>
            </a:r>
          </a:p>
          <a:p>
            <a:pPr marL="0" indent="0">
              <a:buNone/>
            </a:pPr>
            <a:r>
              <a:rPr lang="en-GB" dirty="0" smtClean="0"/>
              <a:t>Announcing</a:t>
            </a:r>
          </a:p>
          <a:p>
            <a:pPr marL="0" indent="0">
              <a:buNone/>
            </a:pPr>
            <a:r>
              <a:rPr lang="en-GB" dirty="0" smtClean="0"/>
              <a:t>Cough</a:t>
            </a:r>
          </a:p>
          <a:p>
            <a:pPr marL="0" indent="0">
              <a:buNone/>
            </a:pPr>
            <a:r>
              <a:rPr lang="en-GB" dirty="0" smtClean="0"/>
              <a:t>Fierce</a:t>
            </a:r>
          </a:p>
          <a:p>
            <a:pPr marL="0" indent="0">
              <a:buNone/>
            </a:pPr>
            <a:r>
              <a:rPr lang="en-GB" dirty="0" smtClean="0"/>
              <a:t>Necessary</a:t>
            </a:r>
          </a:p>
          <a:p>
            <a:pPr marL="0" indent="0">
              <a:buNone/>
            </a:pPr>
            <a:r>
              <a:rPr lang="en-GB" dirty="0" smtClean="0"/>
              <a:t>Sequence</a:t>
            </a:r>
          </a:p>
          <a:p>
            <a:pPr marL="0" indent="0">
              <a:buNone/>
            </a:pPr>
            <a:r>
              <a:rPr lang="en-GB" dirty="0" smtClean="0"/>
              <a:t>Answer</a:t>
            </a:r>
          </a:p>
          <a:p>
            <a:pPr marL="0" indent="0">
              <a:buNone/>
            </a:pPr>
            <a:r>
              <a:rPr lang="en-GB" dirty="0" smtClean="0"/>
              <a:t>Creation</a:t>
            </a:r>
          </a:p>
          <a:p>
            <a:pPr marL="0" indent="0">
              <a:buNone/>
            </a:pPr>
            <a:r>
              <a:rPr lang="en-GB" dirty="0" smtClean="0"/>
              <a:t>Finally</a:t>
            </a:r>
          </a:p>
          <a:p>
            <a:pPr marL="0" indent="0">
              <a:buNone/>
            </a:pPr>
            <a:r>
              <a:rPr lang="en-GB" dirty="0" smtClean="0"/>
              <a:t>neighbour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38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3 – Day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LI: To identify phonemes in words.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SC: I can diacritically mark accurately.</a:t>
            </a:r>
          </a:p>
          <a:p>
            <a:pPr marL="0" indent="0">
              <a:buNone/>
            </a:pPr>
            <a:r>
              <a:rPr lang="en-GB" sz="5600" dirty="0" smtClean="0"/>
              <a:t>Analyse		</a:t>
            </a:r>
          </a:p>
          <a:p>
            <a:pPr marL="0" indent="0">
              <a:buNone/>
            </a:pPr>
            <a:r>
              <a:rPr lang="en-GB" sz="5600" dirty="0" smtClean="0"/>
              <a:t>Analysis</a:t>
            </a:r>
            <a:r>
              <a:rPr lang="en-GB" sz="5600" dirty="0"/>
              <a:t>	</a:t>
            </a:r>
            <a:r>
              <a:rPr lang="en-GB" sz="5600" dirty="0" smtClean="0"/>
              <a:t>	</a:t>
            </a:r>
          </a:p>
          <a:p>
            <a:pPr marL="0" indent="0">
              <a:buNone/>
            </a:pPr>
            <a:r>
              <a:rPr lang="en-GB" sz="5600" dirty="0" smtClean="0"/>
              <a:t>Continuous</a:t>
            </a:r>
          </a:p>
          <a:p>
            <a:pPr marL="0" indent="0">
              <a:buNone/>
            </a:pPr>
            <a:r>
              <a:rPr lang="en-GB" sz="5600" dirty="0" smtClean="0"/>
              <a:t>February</a:t>
            </a:r>
          </a:p>
          <a:p>
            <a:pPr marL="0" indent="0">
              <a:buNone/>
            </a:pPr>
            <a:r>
              <a:rPr lang="en-GB" sz="5600" dirty="0" smtClean="0"/>
              <a:t>Murmur</a:t>
            </a:r>
          </a:p>
          <a:p>
            <a:pPr marL="0" indent="0">
              <a:buNone/>
            </a:pPr>
            <a:r>
              <a:rPr lang="en-GB" sz="5600" dirty="0" smtClean="0"/>
              <a:t>Separate</a:t>
            </a:r>
          </a:p>
          <a:p>
            <a:pPr marL="0" indent="0">
              <a:buNone/>
            </a:pPr>
            <a:r>
              <a:rPr lang="en-GB" sz="5600" dirty="0" smtClean="0"/>
              <a:t>Announcing</a:t>
            </a:r>
          </a:p>
          <a:p>
            <a:pPr marL="0" indent="0">
              <a:buNone/>
            </a:pPr>
            <a:r>
              <a:rPr lang="en-GB" sz="5600" dirty="0" smtClean="0"/>
              <a:t>Cough</a:t>
            </a:r>
          </a:p>
          <a:p>
            <a:pPr marL="0" indent="0">
              <a:buNone/>
            </a:pPr>
            <a:r>
              <a:rPr lang="en-GB" sz="5600" dirty="0" smtClean="0"/>
              <a:t>Fierce</a:t>
            </a:r>
          </a:p>
          <a:p>
            <a:pPr marL="0" indent="0">
              <a:buNone/>
            </a:pPr>
            <a:r>
              <a:rPr lang="en-GB" sz="5600" dirty="0" smtClean="0"/>
              <a:t>Necessary</a:t>
            </a:r>
          </a:p>
          <a:p>
            <a:pPr marL="0" indent="0">
              <a:buNone/>
            </a:pPr>
            <a:r>
              <a:rPr lang="en-GB" sz="5600" dirty="0" smtClean="0"/>
              <a:t>Sequence</a:t>
            </a:r>
          </a:p>
          <a:p>
            <a:pPr marL="0" indent="0">
              <a:buNone/>
            </a:pPr>
            <a:r>
              <a:rPr lang="en-GB" sz="5600" dirty="0" smtClean="0"/>
              <a:t>Answer</a:t>
            </a:r>
          </a:p>
          <a:p>
            <a:pPr marL="0" indent="0">
              <a:buNone/>
            </a:pPr>
            <a:r>
              <a:rPr lang="en-GB" sz="5600" dirty="0" smtClean="0"/>
              <a:t>Creation</a:t>
            </a:r>
          </a:p>
          <a:p>
            <a:pPr marL="0" indent="0">
              <a:buNone/>
            </a:pPr>
            <a:r>
              <a:rPr lang="en-GB" sz="5600" dirty="0" smtClean="0"/>
              <a:t>Finally</a:t>
            </a:r>
          </a:p>
          <a:p>
            <a:pPr marL="0" indent="0">
              <a:buNone/>
            </a:pPr>
            <a:r>
              <a:rPr lang="en-GB" sz="5600" dirty="0" smtClean="0"/>
              <a:t>neighbour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240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3 – Day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LI: To use a spelling strategy effectively.</a:t>
            </a:r>
          </a:p>
          <a:p>
            <a:pPr marL="0" indent="0">
              <a:buNone/>
            </a:pPr>
            <a:r>
              <a:rPr lang="en-GB" dirty="0" smtClean="0"/>
              <a:t>Analyse			</a:t>
            </a:r>
          </a:p>
          <a:p>
            <a:pPr marL="0" indent="0">
              <a:buNone/>
            </a:pPr>
            <a:r>
              <a:rPr lang="en-GB" dirty="0" smtClean="0"/>
              <a:t>Analysis		</a:t>
            </a:r>
          </a:p>
          <a:p>
            <a:pPr marL="0" indent="0">
              <a:buNone/>
            </a:pPr>
            <a:r>
              <a:rPr lang="en-GB" dirty="0" smtClean="0"/>
              <a:t>Continuous</a:t>
            </a:r>
          </a:p>
          <a:p>
            <a:pPr marL="0" indent="0">
              <a:buNone/>
            </a:pPr>
            <a:r>
              <a:rPr lang="en-GB" dirty="0" smtClean="0"/>
              <a:t>February</a:t>
            </a:r>
          </a:p>
          <a:p>
            <a:pPr marL="0" indent="0">
              <a:buNone/>
            </a:pPr>
            <a:r>
              <a:rPr lang="en-GB" dirty="0" smtClean="0"/>
              <a:t>Murmur</a:t>
            </a:r>
          </a:p>
          <a:p>
            <a:pPr marL="0" indent="0">
              <a:buNone/>
            </a:pPr>
            <a:r>
              <a:rPr lang="en-GB" dirty="0" smtClean="0"/>
              <a:t>Separate</a:t>
            </a:r>
          </a:p>
          <a:p>
            <a:pPr marL="0" indent="0">
              <a:buNone/>
            </a:pPr>
            <a:r>
              <a:rPr lang="en-GB" dirty="0" smtClean="0"/>
              <a:t>Announcing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525" y="2224088"/>
            <a:ext cx="1993627" cy="3842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3123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4 – Day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LI: To spell tricky words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GB" dirty="0" smtClean="0"/>
              <a:t>Once, skilful, audible, design, furthermore, opposite, soldier, audience, desperate, grammar, original, stomach, autumn, develop, guarantee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221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4 – Day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LI: To </a:t>
            </a:r>
            <a:r>
              <a:rPr lang="en-GB" dirty="0" smtClean="0">
                <a:latin typeface="Comic Sans MS" panose="030F0702030302020204" pitchFamily="66" charset="0"/>
              </a:rPr>
              <a:t>identify syllables.</a:t>
            </a:r>
          </a:p>
          <a:p>
            <a:pPr marL="0" indent="0">
              <a:buNone/>
            </a:pPr>
            <a:r>
              <a:rPr lang="en-GB" dirty="0" smtClean="0"/>
              <a:t>Once</a:t>
            </a:r>
          </a:p>
          <a:p>
            <a:pPr marL="0" indent="0">
              <a:buNone/>
            </a:pPr>
            <a:r>
              <a:rPr lang="en-GB" dirty="0" smtClean="0"/>
              <a:t>Skilful</a:t>
            </a:r>
          </a:p>
          <a:p>
            <a:pPr marL="0" indent="0">
              <a:buNone/>
            </a:pPr>
            <a:r>
              <a:rPr lang="en-GB" dirty="0" smtClean="0"/>
              <a:t>Audible</a:t>
            </a:r>
          </a:p>
          <a:p>
            <a:pPr marL="0" indent="0">
              <a:buNone/>
            </a:pPr>
            <a:r>
              <a:rPr lang="en-GB" dirty="0" smtClean="0"/>
              <a:t>Design</a:t>
            </a:r>
          </a:p>
          <a:p>
            <a:pPr marL="0" indent="0">
              <a:buNone/>
            </a:pPr>
            <a:r>
              <a:rPr lang="en-GB" dirty="0" smtClean="0"/>
              <a:t>Furthermore</a:t>
            </a:r>
          </a:p>
          <a:p>
            <a:pPr marL="0" indent="0">
              <a:buNone/>
            </a:pPr>
            <a:r>
              <a:rPr lang="en-GB" dirty="0" smtClean="0"/>
              <a:t>Opposite</a:t>
            </a:r>
          </a:p>
          <a:p>
            <a:pPr marL="0" indent="0">
              <a:buNone/>
            </a:pPr>
            <a:r>
              <a:rPr lang="en-GB" dirty="0" smtClean="0"/>
              <a:t>Soldier</a:t>
            </a:r>
          </a:p>
          <a:p>
            <a:pPr marL="0" indent="0">
              <a:buNone/>
            </a:pPr>
            <a:r>
              <a:rPr lang="en-GB" dirty="0" smtClean="0"/>
              <a:t>Audience</a:t>
            </a:r>
          </a:p>
          <a:p>
            <a:pPr marL="0" indent="0">
              <a:buNone/>
            </a:pPr>
            <a:r>
              <a:rPr lang="en-GB" dirty="0" smtClean="0"/>
              <a:t>Desperate</a:t>
            </a:r>
          </a:p>
          <a:p>
            <a:pPr marL="0" indent="0">
              <a:buNone/>
            </a:pPr>
            <a:r>
              <a:rPr lang="en-GB" dirty="0" smtClean="0"/>
              <a:t>Grammar</a:t>
            </a:r>
          </a:p>
          <a:p>
            <a:pPr marL="0" indent="0">
              <a:buNone/>
            </a:pPr>
            <a:r>
              <a:rPr lang="en-GB" dirty="0" smtClean="0"/>
              <a:t>Original</a:t>
            </a:r>
          </a:p>
          <a:p>
            <a:pPr marL="0" indent="0">
              <a:buNone/>
            </a:pPr>
            <a:r>
              <a:rPr lang="en-GB" dirty="0" smtClean="0"/>
              <a:t>Stomach</a:t>
            </a:r>
          </a:p>
          <a:p>
            <a:pPr marL="0" indent="0">
              <a:buNone/>
            </a:pPr>
            <a:r>
              <a:rPr lang="en-GB" dirty="0" smtClean="0"/>
              <a:t>Autumn</a:t>
            </a:r>
          </a:p>
          <a:p>
            <a:pPr marL="0" indent="0">
              <a:buNone/>
            </a:pPr>
            <a:r>
              <a:rPr lang="en-GB" dirty="0" smtClean="0"/>
              <a:t>Develop</a:t>
            </a:r>
          </a:p>
          <a:p>
            <a:pPr marL="0" indent="0">
              <a:buNone/>
            </a:pPr>
            <a:r>
              <a:rPr lang="en-GB" dirty="0" smtClean="0"/>
              <a:t>guarantee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03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4 – Day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LI: To identify phonemes in words.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SC: I can diacritically mark accurately.</a:t>
            </a:r>
          </a:p>
          <a:p>
            <a:pPr marL="0" indent="0">
              <a:buNone/>
            </a:pPr>
            <a:r>
              <a:rPr lang="en-GB" dirty="0" smtClean="0"/>
              <a:t>Once			</a:t>
            </a:r>
          </a:p>
          <a:p>
            <a:pPr marL="0" indent="0">
              <a:buNone/>
            </a:pPr>
            <a:r>
              <a:rPr lang="en-GB" dirty="0" smtClean="0"/>
              <a:t>Skilful</a:t>
            </a:r>
          </a:p>
          <a:p>
            <a:pPr marL="0" indent="0">
              <a:buNone/>
            </a:pPr>
            <a:r>
              <a:rPr lang="en-GB" dirty="0" smtClean="0"/>
              <a:t>Audible</a:t>
            </a:r>
          </a:p>
          <a:p>
            <a:pPr marL="0" indent="0">
              <a:buNone/>
            </a:pPr>
            <a:r>
              <a:rPr lang="en-GB" dirty="0" smtClean="0"/>
              <a:t>Design</a:t>
            </a:r>
          </a:p>
          <a:p>
            <a:pPr marL="0" indent="0">
              <a:buNone/>
            </a:pPr>
            <a:r>
              <a:rPr lang="en-GB" dirty="0" smtClean="0"/>
              <a:t>Furthermore</a:t>
            </a:r>
          </a:p>
          <a:p>
            <a:pPr marL="0" indent="0">
              <a:buNone/>
            </a:pPr>
            <a:r>
              <a:rPr lang="en-GB" dirty="0" smtClean="0"/>
              <a:t>Opposite</a:t>
            </a:r>
          </a:p>
          <a:p>
            <a:pPr marL="0" indent="0">
              <a:buNone/>
            </a:pPr>
            <a:r>
              <a:rPr lang="en-GB" dirty="0" smtClean="0"/>
              <a:t>Soldier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435224"/>
            <a:ext cx="1724198" cy="3426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177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4 – Day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LI: To use a spelling strategy effectively.</a:t>
            </a:r>
          </a:p>
          <a:p>
            <a:pPr marL="0" indent="0">
              <a:buNone/>
            </a:pPr>
            <a:r>
              <a:rPr lang="en-GB" dirty="0" smtClean="0"/>
              <a:t>Once			</a:t>
            </a:r>
          </a:p>
          <a:p>
            <a:pPr marL="0" indent="0">
              <a:buNone/>
            </a:pPr>
            <a:r>
              <a:rPr lang="en-GB" dirty="0" smtClean="0"/>
              <a:t>Skilful</a:t>
            </a:r>
          </a:p>
          <a:p>
            <a:pPr marL="0" indent="0">
              <a:buNone/>
            </a:pPr>
            <a:r>
              <a:rPr lang="en-GB" dirty="0" smtClean="0"/>
              <a:t>Audible</a:t>
            </a:r>
          </a:p>
          <a:p>
            <a:pPr marL="0" indent="0">
              <a:buNone/>
            </a:pPr>
            <a:r>
              <a:rPr lang="en-GB" dirty="0" smtClean="0"/>
              <a:t>Design</a:t>
            </a:r>
          </a:p>
          <a:p>
            <a:pPr marL="0" indent="0">
              <a:buNone/>
            </a:pPr>
            <a:r>
              <a:rPr lang="en-GB" dirty="0" smtClean="0"/>
              <a:t>Furthermore</a:t>
            </a:r>
          </a:p>
          <a:p>
            <a:pPr marL="0" indent="0">
              <a:buNone/>
            </a:pPr>
            <a:r>
              <a:rPr lang="en-GB" dirty="0" smtClean="0"/>
              <a:t>Opposite</a:t>
            </a:r>
          </a:p>
          <a:p>
            <a:pPr marL="0" indent="0">
              <a:buNone/>
            </a:pPr>
            <a:r>
              <a:rPr lang="en-GB" dirty="0" smtClean="0"/>
              <a:t>Soldier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132856"/>
            <a:ext cx="1940222" cy="385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605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1 – Day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LI: To </a:t>
            </a:r>
            <a:r>
              <a:rPr lang="en-GB" dirty="0" smtClean="0">
                <a:latin typeface="Comic Sans MS" panose="030F0702030302020204" pitchFamily="66" charset="0"/>
              </a:rPr>
              <a:t>identify syllables.</a:t>
            </a:r>
          </a:p>
          <a:p>
            <a:pPr marL="0" indent="0">
              <a:buNone/>
            </a:pPr>
            <a:r>
              <a:rPr lang="en-GB" dirty="0" smtClean="0"/>
              <a:t>Shoulder</a:t>
            </a:r>
          </a:p>
          <a:p>
            <a:pPr marL="0" indent="0">
              <a:buNone/>
            </a:pPr>
            <a:r>
              <a:rPr lang="en-GB" dirty="0" smtClean="0"/>
              <a:t>Argument</a:t>
            </a:r>
          </a:p>
          <a:p>
            <a:pPr marL="0" indent="0">
              <a:buNone/>
            </a:pPr>
            <a:r>
              <a:rPr lang="en-GB" dirty="0" smtClean="0"/>
              <a:t>Daughter</a:t>
            </a:r>
          </a:p>
          <a:p>
            <a:pPr marL="0" indent="0">
              <a:buNone/>
            </a:pPr>
            <a:r>
              <a:rPr lang="en-GB" dirty="0" smtClean="0"/>
              <a:t>Foreign</a:t>
            </a:r>
          </a:p>
          <a:p>
            <a:pPr marL="0" indent="0">
              <a:buNone/>
            </a:pPr>
            <a:r>
              <a:rPr lang="en-GB" dirty="0" smtClean="0"/>
              <a:t>Nervous</a:t>
            </a:r>
          </a:p>
          <a:p>
            <a:pPr marL="0" indent="0">
              <a:buNone/>
            </a:pPr>
            <a:r>
              <a:rPr lang="en-GB" dirty="0" smtClean="0"/>
              <a:t>Silhouette</a:t>
            </a:r>
          </a:p>
          <a:p>
            <a:pPr marL="0" indent="0">
              <a:buNone/>
            </a:pPr>
            <a:r>
              <a:rPr lang="en-GB" dirty="0" smtClean="0"/>
              <a:t>Assessment</a:t>
            </a:r>
          </a:p>
          <a:p>
            <a:pPr marL="0" indent="0">
              <a:buNone/>
            </a:pPr>
            <a:r>
              <a:rPr lang="en-GB" dirty="0"/>
              <a:t>D</a:t>
            </a:r>
            <a:r>
              <a:rPr lang="en-GB" dirty="0" smtClean="0"/>
              <a:t>ecide</a:t>
            </a:r>
          </a:p>
          <a:p>
            <a:pPr marL="0" indent="0">
              <a:buNone/>
            </a:pPr>
            <a:r>
              <a:rPr lang="en-GB" dirty="0" smtClean="0"/>
              <a:t>Decision</a:t>
            </a:r>
          </a:p>
          <a:p>
            <a:pPr marL="0" indent="0">
              <a:buNone/>
            </a:pPr>
            <a:r>
              <a:rPr lang="en-GB" dirty="0" smtClean="0"/>
              <a:t>forty,</a:t>
            </a:r>
          </a:p>
          <a:p>
            <a:pPr marL="0" indent="0">
              <a:buNone/>
            </a:pPr>
            <a:r>
              <a:rPr lang="en-GB" dirty="0" smtClean="0"/>
              <a:t>Nuisance</a:t>
            </a:r>
          </a:p>
          <a:p>
            <a:pPr marL="0" indent="0">
              <a:buNone/>
            </a:pPr>
            <a:r>
              <a:rPr lang="en-GB" dirty="0" smtClean="0"/>
              <a:t>Sincerely</a:t>
            </a:r>
          </a:p>
          <a:p>
            <a:pPr marL="0" indent="0">
              <a:buNone/>
            </a:pPr>
            <a:r>
              <a:rPr lang="en-GB" dirty="0" smtClean="0"/>
              <a:t>Atmosphere</a:t>
            </a:r>
          </a:p>
          <a:p>
            <a:pPr marL="0" indent="0">
              <a:buNone/>
            </a:pPr>
            <a:r>
              <a:rPr lang="en-GB" dirty="0" smtClean="0"/>
              <a:t>Definite</a:t>
            </a:r>
          </a:p>
          <a:p>
            <a:pPr marL="0" indent="0">
              <a:buNone/>
            </a:pPr>
            <a:r>
              <a:rPr lang="en-GB" dirty="0" smtClean="0"/>
              <a:t>fulfil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93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1 – Day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LI: To identify phonemes in words.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SC: I can diacritically mark accurately.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Shoulder</a:t>
            </a:r>
            <a:r>
              <a:rPr lang="en-GB" dirty="0"/>
              <a:t>, argument, daughter, foreign, nervous, silhouette, assessment, decide, decision, forty, nuisance, sincerely, atmosphere, definite, fulfil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96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1 – Day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LI: To use a spelling strategy effectively.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Shoulder</a:t>
            </a:r>
            <a:r>
              <a:rPr lang="en-GB" dirty="0"/>
              <a:t>, argument, daughter, foreign, nervous, silhouette, assessment, decide, decision, forty, nuisance, sincerely, atmosphere, definite, fulfil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2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2 – Day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LI: To </a:t>
            </a:r>
            <a:r>
              <a:rPr lang="en-GB" dirty="0" smtClean="0">
                <a:latin typeface="Comic Sans MS" panose="030F0702030302020204" pitchFamily="66" charset="0"/>
              </a:rPr>
              <a:t>spell homophones/confusing words.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/>
              <a:t>morning		mourning		muscle 	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smtClean="0"/>
              <a:t>mussel		New	                  knew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night		knight		one		won		past	</a:t>
            </a:r>
          </a:p>
          <a:p>
            <a:pPr marL="0" indent="0">
              <a:buNone/>
            </a:pPr>
            <a:r>
              <a:rPr lang="en-GB" dirty="0" smtClean="0"/>
              <a:t>passed	pause		paws		piece 			peace		place		plaice</a:t>
            </a:r>
          </a:p>
          <a:p>
            <a:pPr marL="0" indent="0">
              <a:buNone/>
            </a:pPr>
            <a:r>
              <a:rPr lang="en-GB" dirty="0" smtClean="0"/>
              <a:t>	Practise		practice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89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2 – Day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LI: To </a:t>
            </a:r>
            <a:r>
              <a:rPr lang="en-GB" dirty="0" smtClean="0">
                <a:latin typeface="Comic Sans MS" panose="030F0702030302020204" pitchFamily="66" charset="0"/>
              </a:rPr>
              <a:t>identify syllables.</a:t>
            </a:r>
          </a:p>
          <a:p>
            <a:pPr marL="0" indent="0">
              <a:buNone/>
            </a:pPr>
            <a:r>
              <a:rPr lang="en-GB" dirty="0" smtClean="0"/>
              <a:t>Morning	mourning</a:t>
            </a:r>
          </a:p>
          <a:p>
            <a:pPr marL="0" indent="0">
              <a:buNone/>
            </a:pPr>
            <a:r>
              <a:rPr lang="en-GB" dirty="0" smtClean="0"/>
              <a:t>Muscle	mussel</a:t>
            </a:r>
          </a:p>
          <a:p>
            <a:pPr marL="0" indent="0">
              <a:buNone/>
            </a:pPr>
            <a:r>
              <a:rPr lang="en-GB" dirty="0" smtClean="0"/>
              <a:t>New		knew</a:t>
            </a:r>
          </a:p>
          <a:p>
            <a:pPr marL="0" indent="0">
              <a:buNone/>
            </a:pPr>
            <a:r>
              <a:rPr lang="en-GB" dirty="0" smtClean="0"/>
              <a:t>Night		knight</a:t>
            </a:r>
          </a:p>
          <a:p>
            <a:pPr marL="0" indent="0">
              <a:buNone/>
            </a:pPr>
            <a:r>
              <a:rPr lang="en-GB" dirty="0" smtClean="0"/>
              <a:t>One		won</a:t>
            </a:r>
          </a:p>
          <a:p>
            <a:pPr marL="0" indent="0">
              <a:buNone/>
            </a:pPr>
            <a:r>
              <a:rPr lang="en-GB" dirty="0" smtClean="0"/>
              <a:t>Past		passed</a:t>
            </a:r>
          </a:p>
          <a:p>
            <a:pPr marL="0" indent="0">
              <a:buNone/>
            </a:pPr>
            <a:r>
              <a:rPr lang="en-GB" dirty="0" smtClean="0"/>
              <a:t>Pause		paws</a:t>
            </a:r>
          </a:p>
          <a:p>
            <a:pPr marL="0" indent="0">
              <a:buNone/>
            </a:pPr>
            <a:r>
              <a:rPr lang="en-GB" dirty="0" smtClean="0"/>
              <a:t>Piece		peace</a:t>
            </a:r>
          </a:p>
          <a:p>
            <a:pPr marL="0" indent="0">
              <a:buNone/>
            </a:pPr>
            <a:r>
              <a:rPr lang="en-GB" dirty="0" smtClean="0"/>
              <a:t>Place		plaice</a:t>
            </a:r>
          </a:p>
          <a:p>
            <a:pPr marL="0" indent="0">
              <a:buNone/>
            </a:pPr>
            <a:r>
              <a:rPr lang="en-GB" dirty="0" smtClean="0"/>
              <a:t>Practise	practice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89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2 – Day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LI: To identify phonemes in words.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SC: I can diacritically mark accurately.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/>
              <a:t>Morning	mourning</a:t>
            </a:r>
          </a:p>
          <a:p>
            <a:pPr marL="0" indent="0">
              <a:buNone/>
            </a:pPr>
            <a:r>
              <a:rPr lang="en-GB" dirty="0" smtClean="0"/>
              <a:t>Muscle		mussel</a:t>
            </a:r>
          </a:p>
          <a:p>
            <a:pPr marL="0" indent="0">
              <a:buNone/>
            </a:pPr>
            <a:r>
              <a:rPr lang="en-GB" dirty="0" smtClean="0"/>
              <a:t>New		knew</a:t>
            </a:r>
          </a:p>
          <a:p>
            <a:pPr marL="0" indent="0">
              <a:buNone/>
            </a:pPr>
            <a:r>
              <a:rPr lang="en-GB" dirty="0" smtClean="0"/>
              <a:t>Night		knight</a:t>
            </a:r>
          </a:p>
          <a:p>
            <a:pPr marL="0" indent="0">
              <a:buNone/>
            </a:pPr>
            <a:r>
              <a:rPr lang="en-GB" dirty="0" smtClean="0"/>
              <a:t>One		won</a:t>
            </a:r>
          </a:p>
          <a:p>
            <a:pPr marL="0" indent="0">
              <a:buNone/>
            </a:pPr>
            <a:r>
              <a:rPr lang="en-GB" dirty="0" smtClean="0"/>
              <a:t>Past		passed</a:t>
            </a:r>
          </a:p>
          <a:p>
            <a:pPr marL="0" indent="0">
              <a:buNone/>
            </a:pPr>
            <a:r>
              <a:rPr lang="en-GB" dirty="0" smtClean="0"/>
              <a:t>Pause		paws</a:t>
            </a:r>
          </a:p>
          <a:p>
            <a:pPr marL="0" indent="0">
              <a:buNone/>
            </a:pPr>
            <a:r>
              <a:rPr lang="en-GB" dirty="0" smtClean="0"/>
              <a:t>Piece		peace</a:t>
            </a:r>
          </a:p>
          <a:p>
            <a:pPr marL="0" indent="0">
              <a:buNone/>
            </a:pPr>
            <a:r>
              <a:rPr lang="en-GB" dirty="0" smtClean="0"/>
              <a:t>Place		plaice</a:t>
            </a:r>
          </a:p>
          <a:p>
            <a:pPr marL="0" indent="0">
              <a:buNone/>
            </a:pPr>
            <a:r>
              <a:rPr lang="en-GB" dirty="0" smtClean="0"/>
              <a:t>Practise		practice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63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2 – Day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LI: To use a spelling strategy effectively.</a:t>
            </a:r>
          </a:p>
          <a:p>
            <a:pPr marL="0" indent="0">
              <a:buNone/>
            </a:pPr>
            <a:r>
              <a:rPr lang="en-GB" dirty="0"/>
              <a:t>m</a:t>
            </a:r>
            <a:r>
              <a:rPr lang="en-GB" dirty="0" smtClean="0"/>
              <a:t>orning	mourning		muscle	mussel</a:t>
            </a:r>
          </a:p>
          <a:p>
            <a:pPr marL="0" indent="0">
              <a:buNone/>
            </a:pPr>
            <a:r>
              <a:rPr lang="en-GB" dirty="0"/>
              <a:t>n</a:t>
            </a:r>
            <a:r>
              <a:rPr lang="en-GB" dirty="0" smtClean="0"/>
              <a:t>ew		knew			night		knight</a:t>
            </a:r>
          </a:p>
          <a:p>
            <a:pPr marL="0" indent="0">
              <a:buNone/>
            </a:pPr>
            <a:r>
              <a:rPr lang="en-GB" dirty="0"/>
              <a:t>o</a:t>
            </a:r>
            <a:r>
              <a:rPr lang="en-GB" dirty="0" smtClean="0"/>
              <a:t>ne		won			past		passed</a:t>
            </a:r>
          </a:p>
          <a:p>
            <a:pPr marL="0" indent="0">
              <a:buNone/>
            </a:pPr>
            <a:r>
              <a:rPr lang="en-GB" dirty="0"/>
              <a:t>p</a:t>
            </a:r>
            <a:r>
              <a:rPr lang="en-GB" dirty="0" smtClean="0"/>
              <a:t>ause	paws			piece		peace</a:t>
            </a:r>
          </a:p>
          <a:p>
            <a:pPr marL="0" indent="0">
              <a:buNone/>
            </a:pPr>
            <a:r>
              <a:rPr lang="en-GB" dirty="0"/>
              <a:t>p</a:t>
            </a:r>
            <a:r>
              <a:rPr lang="en-GB" dirty="0" smtClean="0"/>
              <a:t>lace		plaice		practise	practice</a:t>
            </a: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44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3 – Day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LI: To spell tricky words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Analyse, analysis, continuous, February, murmur, separate, announcing, cough, fierce, necessary, sequence, answer, creation, finally, neighbour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335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431</Words>
  <Application>Microsoft Office PowerPoint</Application>
  <PresentationFormat>On-screen Show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Week 1 – Day 1</vt:lpstr>
      <vt:lpstr>Week 1 – Day 2</vt:lpstr>
      <vt:lpstr>Week 1 – Day 3</vt:lpstr>
      <vt:lpstr>Week 1 – Day 4</vt:lpstr>
      <vt:lpstr>Week 2 – Day 1</vt:lpstr>
      <vt:lpstr>Week 2 – Day 2</vt:lpstr>
      <vt:lpstr>Week 2 – Day 3</vt:lpstr>
      <vt:lpstr>Week 2 – Day 4</vt:lpstr>
      <vt:lpstr>Week 3 – Day 1</vt:lpstr>
      <vt:lpstr>Week 3 – Day 2</vt:lpstr>
      <vt:lpstr>Week 3 – Day 3</vt:lpstr>
      <vt:lpstr>Week 3 – Day 4</vt:lpstr>
      <vt:lpstr>Week 4 – Day 1</vt:lpstr>
      <vt:lpstr>Week 4 – Day 2</vt:lpstr>
      <vt:lpstr>Week 4 – Day 3</vt:lpstr>
      <vt:lpstr>Week 4 – Day 4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– Day 1</dc:title>
  <dc:creator>CMcCusker (Bankhead Primary)</dc:creator>
  <cp:lastModifiedBy>CMcCusker (Bankhead Primary)</cp:lastModifiedBy>
  <cp:revision>3</cp:revision>
  <dcterms:created xsi:type="dcterms:W3CDTF">2020-03-17T14:26:56Z</dcterms:created>
  <dcterms:modified xsi:type="dcterms:W3CDTF">2020-03-17T14:47:56Z</dcterms:modified>
</cp:coreProperties>
</file>